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layfair Display Medium"/>
      <p:regular r:id="rId52"/>
      <p:bold r:id="rId53"/>
      <p:italic r:id="rId54"/>
      <p:boldItalic r:id="rId55"/>
    </p:embeddedFont>
    <p:embeddedFont>
      <p:font typeface="Playfair Display"/>
      <p:regular r:id="rId56"/>
      <p:bold r:id="rId57"/>
      <p:italic r:id="rId58"/>
      <p:boldItalic r:id="rId59"/>
    </p:embeddedFont>
    <p:embeddedFont>
      <p:font typeface="Lat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4.xml"/><Relationship Id="rId63"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layfairDisplayMedium-bold.fntdata"/><Relationship Id="rId52" Type="http://schemas.openxmlformats.org/officeDocument/2006/relationships/font" Target="fonts/PlayfairDisplayMedium-regular.fntdata"/><Relationship Id="rId11" Type="http://schemas.openxmlformats.org/officeDocument/2006/relationships/slide" Target="slides/slide5.xml"/><Relationship Id="rId55" Type="http://schemas.openxmlformats.org/officeDocument/2006/relationships/font" Target="fonts/PlayfairDisplayMedium-boldItalic.fntdata"/><Relationship Id="rId10" Type="http://schemas.openxmlformats.org/officeDocument/2006/relationships/slide" Target="slides/slide4.xml"/><Relationship Id="rId54" Type="http://schemas.openxmlformats.org/officeDocument/2006/relationships/font" Target="fonts/PlayfairDisplayMedium-italic.fntdata"/><Relationship Id="rId13" Type="http://schemas.openxmlformats.org/officeDocument/2006/relationships/slide" Target="slides/slide7.xml"/><Relationship Id="rId57" Type="http://schemas.openxmlformats.org/officeDocument/2006/relationships/font" Target="fonts/PlayfairDisplay-bold.fntdata"/><Relationship Id="rId12" Type="http://schemas.openxmlformats.org/officeDocument/2006/relationships/slide" Target="slides/slide6.xml"/><Relationship Id="rId56" Type="http://schemas.openxmlformats.org/officeDocument/2006/relationships/font" Target="fonts/PlayfairDisplay-regular.fntdata"/><Relationship Id="rId15" Type="http://schemas.openxmlformats.org/officeDocument/2006/relationships/slide" Target="slides/slide9.xml"/><Relationship Id="rId59" Type="http://schemas.openxmlformats.org/officeDocument/2006/relationships/font" Target="fonts/PlayfairDisplay-boldItalic.fntdata"/><Relationship Id="rId14" Type="http://schemas.openxmlformats.org/officeDocument/2006/relationships/slide" Target="slides/slide8.xml"/><Relationship Id="rId58" Type="http://schemas.openxmlformats.org/officeDocument/2006/relationships/font" Target="fonts/PlayfairDisplay-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5d852d7d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5d852d7d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5d6ec23997_0_1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5d6ec23997_0_1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5d6ec23997_0_1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5d6ec23997_0_1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5d6ec23997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5d6ec23997_0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5d6ec23997_0_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5d6ec23997_0_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5d6ec23997_0_1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5d6ec23997_0_1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e8a70cc9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5e8a70cc9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chose these programs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5e8a70cc9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5e8a70cc9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5e8a70cc94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5e8a70cc94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5e8a70cc94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5e8a70cc94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5e8a70cc94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5e8a70cc94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d852d7dd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d852d7dd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e8a70cc94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e8a70cc94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5e8a70cc94_5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5e8a70cc94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5e8a70cc94_5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5e8a70cc94_5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5e8a70cc94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5e8a70cc94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5e8a70cc94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5e8a70cc94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General medians for groupings of programs for each degree type</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5 general groupings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5e8a70cc94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e8a70cc94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5e8a70cc94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5e8a70cc94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5e8a70cc94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5e8a70cc94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6020f8e8b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6020f8e8b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5d6ec23997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5d6ec23997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61ec617f6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61ec617f6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5d6ec2399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5d6ec2399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5d6ec23997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35d6ec23997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5e8a70cc9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5e8a70cc9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5d6ec23997_5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5d6ec23997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5d6ec23997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5d6ec23997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5e8a70cc94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5e8a70cc94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5e8a70cc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5e8a70cc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5e8a70cc94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5e8a70cc94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5e8a70cc94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5e8a70cc94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5e8a70cc94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5e8a70cc94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5d852d7dd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5d852d7dd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5e8a70cc94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5e8a70cc94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5e8a70cc94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5e8a70cc94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3620d2b2a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620d2b2a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620d2b2a9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620d2b2a9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620d2b2a9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620d2b2a9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620d2b2a90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620d2b2a90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5d6ec239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5d6ec239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5d6ec23997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5d6ec23997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d6ec23997_0_1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5d6ec23997_0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Engineering + STEM at the top, Arts &amp; Literature mainly compose bottom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5d6ec23997_0_1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35d6ec23997_0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Largest increases in earnings from 1 year to 5 years after grad,  Engineering, Medicine &amp; sciences,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5d6ec2399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5d6ec2399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all programs have debt data, only 27 out of around 260 programs. This is just from the ones that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 right is comp sci, bottom right is theater arts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53" name="Shape 53"/>
        <p:cNvGrpSpPr/>
        <p:nvPr/>
      </p:nvGrpSpPr>
      <p:grpSpPr>
        <a:xfrm>
          <a:off x="0" y="0"/>
          <a:ext cx="0" cy="0"/>
          <a:chOff x="0" y="0"/>
          <a:chExt cx="0" cy="0"/>
        </a:xfrm>
      </p:grpSpPr>
      <p:sp>
        <p:nvSpPr>
          <p:cNvPr id="54" name="Google Shape;54;p14"/>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55" name="Google Shape;55;p14"/>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56" name="Google Shape;56;p1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57" name="Shape 57"/>
        <p:cNvGrpSpPr/>
        <p:nvPr/>
      </p:nvGrpSpPr>
      <p:grpSpPr>
        <a:xfrm>
          <a:off x="0" y="0"/>
          <a:ext cx="0" cy="0"/>
          <a:chOff x="0" y="0"/>
          <a:chExt cx="0" cy="0"/>
        </a:xfrm>
      </p:grpSpPr>
      <p:sp>
        <p:nvSpPr>
          <p:cNvPr id="58" name="Google Shape;58;p15"/>
          <p:cNvSpPr txBox="1"/>
          <p:nvPr>
            <p:ph type="title"/>
          </p:nvPr>
        </p:nvSpPr>
        <p:spPr>
          <a:xfrm>
            <a:off x="276075" y="457200"/>
            <a:ext cx="57132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59" name="Google Shape;59;p15"/>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60" name="Google Shape;60;p15"/>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61" name="Google Shape;61;p15"/>
          <p:cNvSpPr txBox="1"/>
          <p:nvPr>
            <p:ph idx="2" type="subTitle"/>
          </p:nvPr>
        </p:nvSpPr>
        <p:spPr>
          <a:xfrm>
            <a:off x="4071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2" name="Google Shape;62;p15"/>
          <p:cNvSpPr txBox="1"/>
          <p:nvPr>
            <p:ph idx="3" type="subTitle"/>
          </p:nvPr>
        </p:nvSpPr>
        <p:spPr>
          <a:xfrm>
            <a:off x="27105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3" name="Google Shape;63;p15"/>
          <p:cNvSpPr txBox="1"/>
          <p:nvPr>
            <p:ph idx="4" type="subTitle"/>
          </p:nvPr>
        </p:nvSpPr>
        <p:spPr>
          <a:xfrm>
            <a:off x="501400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4" name="Google Shape;64;p15"/>
          <p:cNvSpPr txBox="1"/>
          <p:nvPr>
            <p:ph idx="5" type="subTitle"/>
          </p:nvPr>
        </p:nvSpPr>
        <p:spPr>
          <a:xfrm>
            <a:off x="7317450" y="1488125"/>
            <a:ext cx="1359000" cy="2154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65" name="Google Shape;65;p15"/>
          <p:cNvSpPr txBox="1"/>
          <p:nvPr>
            <p:ph idx="6" type="body"/>
          </p:nvPr>
        </p:nvSpPr>
        <p:spPr>
          <a:xfrm>
            <a:off x="4071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66" name="Google Shape;66;p15"/>
          <p:cNvSpPr txBox="1"/>
          <p:nvPr>
            <p:ph idx="7" type="body"/>
          </p:nvPr>
        </p:nvSpPr>
        <p:spPr>
          <a:xfrm>
            <a:off x="27105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67" name="Google Shape;67;p15"/>
          <p:cNvSpPr txBox="1"/>
          <p:nvPr>
            <p:ph idx="8" type="body"/>
          </p:nvPr>
        </p:nvSpPr>
        <p:spPr>
          <a:xfrm>
            <a:off x="501400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68" name="Google Shape;68;p15"/>
          <p:cNvSpPr txBox="1"/>
          <p:nvPr>
            <p:ph idx="9" type="body"/>
          </p:nvPr>
        </p:nvSpPr>
        <p:spPr>
          <a:xfrm>
            <a:off x="7317450" y="1895400"/>
            <a:ext cx="1422300" cy="755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69" name="Shape 69"/>
        <p:cNvGrpSpPr/>
        <p:nvPr/>
      </p:nvGrpSpPr>
      <p:grpSpPr>
        <a:xfrm>
          <a:off x="0" y="0"/>
          <a:ext cx="0" cy="0"/>
          <a:chOff x="0" y="0"/>
          <a:chExt cx="0" cy="0"/>
        </a:xfrm>
      </p:grpSpPr>
      <p:sp>
        <p:nvSpPr>
          <p:cNvPr id="70" name="Google Shape;70;p16"/>
          <p:cNvSpPr txBox="1"/>
          <p:nvPr>
            <p:ph idx="1" type="body"/>
          </p:nvPr>
        </p:nvSpPr>
        <p:spPr>
          <a:xfrm>
            <a:off x="5503325" y="524750"/>
            <a:ext cx="3356100" cy="8778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Font typeface="Lato"/>
              <a:buChar char="●"/>
              <a:defRPr sz="1800"/>
            </a:lvl1pPr>
            <a:lvl2pPr indent="-342900" lvl="1" marL="914400">
              <a:spcBef>
                <a:spcPts val="0"/>
              </a:spcBef>
              <a:spcAft>
                <a:spcPts val="0"/>
              </a:spcAft>
              <a:buClr>
                <a:schemeClr val="lt1"/>
              </a:buClr>
              <a:buSzPts val="1800"/>
              <a:buFont typeface="Lato"/>
              <a:buChar char="○"/>
              <a:defRPr sz="1800"/>
            </a:lvl2pPr>
            <a:lvl3pPr indent="-342900" lvl="2" marL="1371600">
              <a:spcBef>
                <a:spcPts val="0"/>
              </a:spcBef>
              <a:spcAft>
                <a:spcPts val="0"/>
              </a:spcAft>
              <a:buClr>
                <a:schemeClr val="lt1"/>
              </a:buClr>
              <a:buSzPts val="1800"/>
              <a:buFont typeface="Lato"/>
              <a:buChar char="■"/>
              <a:defRPr sz="1800"/>
            </a:lvl3pPr>
            <a:lvl4pPr indent="-342900" lvl="3" marL="1828800">
              <a:spcBef>
                <a:spcPts val="0"/>
              </a:spcBef>
              <a:spcAft>
                <a:spcPts val="0"/>
              </a:spcAft>
              <a:buClr>
                <a:schemeClr val="lt1"/>
              </a:buClr>
              <a:buSzPts val="1800"/>
              <a:buFont typeface="Lato"/>
              <a:buChar char="●"/>
              <a:defRPr sz="1800"/>
            </a:lvl4pPr>
            <a:lvl5pPr indent="-342900" lvl="4" marL="2286000">
              <a:spcBef>
                <a:spcPts val="0"/>
              </a:spcBef>
              <a:spcAft>
                <a:spcPts val="0"/>
              </a:spcAft>
              <a:buClr>
                <a:schemeClr val="lt1"/>
              </a:buClr>
              <a:buSzPts val="1800"/>
              <a:buFont typeface="Lato"/>
              <a:buChar char="○"/>
              <a:defRPr sz="1800"/>
            </a:lvl5pPr>
            <a:lvl6pPr indent="-342900" lvl="5" marL="2743200">
              <a:spcBef>
                <a:spcPts val="0"/>
              </a:spcBef>
              <a:spcAft>
                <a:spcPts val="0"/>
              </a:spcAft>
              <a:buClr>
                <a:schemeClr val="lt1"/>
              </a:buClr>
              <a:buSzPts val="1800"/>
              <a:buFont typeface="Lato"/>
              <a:buChar char="■"/>
              <a:defRPr sz="1800"/>
            </a:lvl6pPr>
            <a:lvl7pPr indent="-342900" lvl="6" marL="3200400">
              <a:spcBef>
                <a:spcPts val="0"/>
              </a:spcBef>
              <a:spcAft>
                <a:spcPts val="0"/>
              </a:spcAft>
              <a:buClr>
                <a:schemeClr val="lt1"/>
              </a:buClr>
              <a:buSzPts val="1800"/>
              <a:buFont typeface="Lato"/>
              <a:buChar char="●"/>
              <a:defRPr sz="1800"/>
            </a:lvl7pPr>
            <a:lvl8pPr indent="-342900" lvl="7" marL="3657600">
              <a:spcBef>
                <a:spcPts val="0"/>
              </a:spcBef>
              <a:spcAft>
                <a:spcPts val="0"/>
              </a:spcAft>
              <a:buClr>
                <a:schemeClr val="lt1"/>
              </a:buClr>
              <a:buSzPts val="1800"/>
              <a:buFont typeface="Lato"/>
              <a:buChar char="○"/>
              <a:defRPr sz="1800"/>
            </a:lvl8pPr>
            <a:lvl9pPr indent="-342900" lvl="8" marL="4114800">
              <a:spcBef>
                <a:spcPts val="0"/>
              </a:spcBef>
              <a:spcAft>
                <a:spcPts val="0"/>
              </a:spcAft>
              <a:buClr>
                <a:schemeClr val="lt1"/>
              </a:buClr>
              <a:buSzPts val="1800"/>
              <a:buFont typeface="Lato"/>
              <a:buChar char="■"/>
              <a:defRPr sz="1800"/>
            </a:lvl9pPr>
          </a:lstStyle>
          <a:p/>
        </p:txBody>
      </p:sp>
      <p:sp>
        <p:nvSpPr>
          <p:cNvPr id="71" name="Google Shape;71;p16"/>
          <p:cNvSpPr txBox="1"/>
          <p:nvPr>
            <p:ph type="title"/>
          </p:nvPr>
        </p:nvSpPr>
        <p:spPr>
          <a:xfrm>
            <a:off x="276075" y="457200"/>
            <a:ext cx="50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72" name="Google Shape;72;p16"/>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73" name="Google Shape;73;p16"/>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74" name="Google Shape;74;p16"/>
          <p:cNvSpPr txBox="1"/>
          <p:nvPr>
            <p:ph idx="3" type="subTitle"/>
          </p:nvPr>
        </p:nvSpPr>
        <p:spPr>
          <a:xfrm>
            <a:off x="27952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5" name="Google Shape;75;p16"/>
          <p:cNvSpPr txBox="1"/>
          <p:nvPr>
            <p:ph idx="4" type="subTitle"/>
          </p:nvPr>
        </p:nvSpPr>
        <p:spPr>
          <a:xfrm>
            <a:off x="2489940"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6" name="Google Shape;76;p16"/>
          <p:cNvSpPr txBox="1"/>
          <p:nvPr>
            <p:ph idx="5" type="subTitle"/>
          </p:nvPr>
        </p:nvSpPr>
        <p:spPr>
          <a:xfrm>
            <a:off x="4695138"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7" name="Google Shape;77;p16"/>
          <p:cNvSpPr txBox="1"/>
          <p:nvPr>
            <p:ph idx="6" type="subTitle"/>
          </p:nvPr>
        </p:nvSpPr>
        <p:spPr>
          <a:xfrm>
            <a:off x="6900335" y="2903871"/>
            <a:ext cx="1970100" cy="336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78" name="Google Shape;78;p16"/>
          <p:cNvSpPr txBox="1"/>
          <p:nvPr>
            <p:ph idx="7" type="body"/>
          </p:nvPr>
        </p:nvSpPr>
        <p:spPr>
          <a:xfrm>
            <a:off x="27495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79" name="Google Shape;79;p16"/>
          <p:cNvSpPr txBox="1"/>
          <p:nvPr>
            <p:ph idx="8" type="body"/>
          </p:nvPr>
        </p:nvSpPr>
        <p:spPr>
          <a:xfrm>
            <a:off x="248994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0" name="Google Shape;80;p16"/>
          <p:cNvSpPr txBox="1"/>
          <p:nvPr>
            <p:ph idx="9" type="body"/>
          </p:nvPr>
        </p:nvSpPr>
        <p:spPr>
          <a:xfrm>
            <a:off x="4704930"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1" name="Google Shape;81;p16"/>
          <p:cNvSpPr txBox="1"/>
          <p:nvPr>
            <p:ph idx="13" type="body"/>
          </p:nvPr>
        </p:nvSpPr>
        <p:spPr>
          <a:xfrm>
            <a:off x="6900335" y="3206259"/>
            <a:ext cx="1970100" cy="1005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82" name="Google Shape;82;p16"/>
          <p:cNvSpPr txBox="1"/>
          <p:nvPr>
            <p:ph idx="14" type="subTitle"/>
          </p:nvPr>
        </p:nvSpPr>
        <p:spPr>
          <a:xfrm>
            <a:off x="27952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3" name="Google Shape;83;p16"/>
          <p:cNvSpPr txBox="1"/>
          <p:nvPr>
            <p:ph idx="15" type="subTitle"/>
          </p:nvPr>
        </p:nvSpPr>
        <p:spPr>
          <a:xfrm>
            <a:off x="248995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4" name="Google Shape;84;p16"/>
          <p:cNvSpPr txBox="1"/>
          <p:nvPr>
            <p:ph idx="16" type="subTitle"/>
          </p:nvPr>
        </p:nvSpPr>
        <p:spPr>
          <a:xfrm>
            <a:off x="4700375"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85" name="Google Shape;85;p16"/>
          <p:cNvSpPr txBox="1"/>
          <p:nvPr>
            <p:ph idx="17" type="subTitle"/>
          </p:nvPr>
        </p:nvSpPr>
        <p:spPr>
          <a:xfrm>
            <a:off x="6910800" y="2672823"/>
            <a:ext cx="382500" cy="1476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86" name="Shape 86"/>
        <p:cNvGrpSpPr/>
        <p:nvPr/>
      </p:nvGrpSpPr>
      <p:grpSpPr>
        <a:xfrm>
          <a:off x="0" y="0"/>
          <a:ext cx="0" cy="0"/>
          <a:chOff x="0" y="0"/>
          <a:chExt cx="0" cy="0"/>
        </a:xfrm>
      </p:grpSpPr>
      <p:sp>
        <p:nvSpPr>
          <p:cNvPr id="87" name="Google Shape;87;p17"/>
          <p:cNvSpPr txBox="1"/>
          <p:nvPr>
            <p:ph type="title"/>
          </p:nvPr>
        </p:nvSpPr>
        <p:spPr>
          <a:xfrm>
            <a:off x="276075" y="457200"/>
            <a:ext cx="64329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8" name="Google Shape;88;p17"/>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89" name="Google Shape;89;p17"/>
          <p:cNvSpPr/>
          <p:nvPr>
            <p:ph idx="2" type="pic"/>
          </p:nvPr>
        </p:nvSpPr>
        <p:spPr>
          <a:xfrm>
            <a:off x="6802800" y="0"/>
            <a:ext cx="2341200" cy="1189800"/>
          </a:xfrm>
          <a:prstGeom prst="rect">
            <a:avLst/>
          </a:prstGeom>
          <a:noFill/>
          <a:ln>
            <a:noFill/>
          </a:ln>
        </p:spPr>
      </p:sp>
      <p:sp>
        <p:nvSpPr>
          <p:cNvPr id="90" name="Google Shape;90;p17"/>
          <p:cNvSpPr txBox="1"/>
          <p:nvPr>
            <p:ph idx="1" type="subTitle"/>
          </p:nvPr>
        </p:nvSpPr>
        <p:spPr>
          <a:xfrm>
            <a:off x="4682775" y="2717425"/>
            <a:ext cx="20262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1" name="Google Shape;91;p17"/>
          <p:cNvSpPr txBox="1"/>
          <p:nvPr>
            <p:ph idx="3" type="subTitle"/>
          </p:nvPr>
        </p:nvSpPr>
        <p:spPr>
          <a:xfrm>
            <a:off x="6843453" y="2717425"/>
            <a:ext cx="2030100" cy="3138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2" name="Google Shape;92;p17"/>
          <p:cNvSpPr txBox="1"/>
          <p:nvPr>
            <p:ph idx="4"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93" name="Google Shape;93;p17"/>
          <p:cNvSpPr txBox="1"/>
          <p:nvPr>
            <p:ph idx="5" type="body"/>
          </p:nvPr>
        </p:nvSpPr>
        <p:spPr>
          <a:xfrm>
            <a:off x="4682775" y="3042765"/>
            <a:ext cx="20262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4" name="Google Shape;94;p17"/>
          <p:cNvSpPr txBox="1"/>
          <p:nvPr>
            <p:ph idx="6" type="body"/>
          </p:nvPr>
        </p:nvSpPr>
        <p:spPr>
          <a:xfrm>
            <a:off x="6843455" y="3042765"/>
            <a:ext cx="2030100" cy="12321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95" name="Shape 95"/>
        <p:cNvGrpSpPr/>
        <p:nvPr/>
      </p:nvGrpSpPr>
      <p:grpSpPr>
        <a:xfrm>
          <a:off x="0" y="0"/>
          <a:ext cx="0" cy="0"/>
          <a:chOff x="0" y="0"/>
          <a:chExt cx="0" cy="0"/>
        </a:xfrm>
      </p:grpSpPr>
      <p:sp>
        <p:nvSpPr>
          <p:cNvPr id="96" name="Google Shape;96;p18"/>
          <p:cNvSpPr/>
          <p:nvPr/>
        </p:nvSpPr>
        <p:spPr>
          <a:xfrm>
            <a:off x="5461825" y="850"/>
            <a:ext cx="3682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7" name="Google Shape;97;p18"/>
          <p:cNvSpPr txBox="1"/>
          <p:nvPr>
            <p:ph idx="1" type="subTitle"/>
          </p:nvPr>
        </p:nvSpPr>
        <p:spPr>
          <a:xfrm>
            <a:off x="1987875"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98" name="Google Shape;98;p18"/>
          <p:cNvSpPr txBox="1"/>
          <p:nvPr>
            <p:ph idx="2" type="subTitle"/>
          </p:nvPr>
        </p:nvSpPr>
        <p:spPr>
          <a:xfrm>
            <a:off x="1987875"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99" name="Google Shape;99;p18"/>
          <p:cNvSpPr/>
          <p:nvPr>
            <p:ph idx="3" type="pic"/>
          </p:nvPr>
        </p:nvSpPr>
        <p:spPr>
          <a:xfrm>
            <a:off x="-50" y="1424175"/>
            <a:ext cx="1838100" cy="3267000"/>
          </a:xfrm>
          <a:prstGeom prst="rect">
            <a:avLst/>
          </a:prstGeom>
          <a:noFill/>
          <a:ln>
            <a:noFill/>
          </a:ln>
        </p:spPr>
      </p:sp>
      <p:sp>
        <p:nvSpPr>
          <p:cNvPr id="100" name="Google Shape;100;p18"/>
          <p:cNvSpPr/>
          <p:nvPr>
            <p:ph idx="4" type="pic"/>
          </p:nvPr>
        </p:nvSpPr>
        <p:spPr>
          <a:xfrm>
            <a:off x="4527160" y="1424175"/>
            <a:ext cx="1838100" cy="3267000"/>
          </a:xfrm>
          <a:prstGeom prst="rect">
            <a:avLst/>
          </a:prstGeom>
          <a:noFill/>
          <a:ln>
            <a:noFill/>
          </a:ln>
        </p:spPr>
      </p:sp>
      <p:sp>
        <p:nvSpPr>
          <p:cNvPr id="101" name="Google Shape;101;p18"/>
          <p:cNvSpPr txBox="1"/>
          <p:nvPr>
            <p:ph idx="5" type="subTitle"/>
          </p:nvPr>
        </p:nvSpPr>
        <p:spPr>
          <a:xfrm>
            <a:off x="6525486" y="1422801"/>
            <a:ext cx="1578300" cy="4434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02" name="Google Shape;102;p18"/>
          <p:cNvSpPr txBox="1"/>
          <p:nvPr>
            <p:ph idx="6" type="subTitle"/>
          </p:nvPr>
        </p:nvSpPr>
        <p:spPr>
          <a:xfrm>
            <a:off x="6525486" y="1849116"/>
            <a:ext cx="1547700" cy="3222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03" name="Google Shape;103;p18"/>
          <p:cNvSpPr txBox="1"/>
          <p:nvPr>
            <p:ph type="title"/>
          </p:nvPr>
        </p:nvSpPr>
        <p:spPr>
          <a:xfrm>
            <a:off x="276075" y="457200"/>
            <a:ext cx="4248900" cy="7614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4" name="Google Shape;104;p18"/>
          <p:cNvSpPr txBox="1"/>
          <p:nvPr>
            <p:ph idx="7"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05" name="Google Shape;105;p18"/>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18"/>
          <p:cNvSpPr txBox="1"/>
          <p:nvPr>
            <p:ph idx="8" type="body"/>
          </p:nvPr>
        </p:nvSpPr>
        <p:spPr>
          <a:xfrm>
            <a:off x="1987875" y="3545425"/>
            <a:ext cx="17550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107" name="Google Shape;107;p18"/>
          <p:cNvSpPr txBox="1"/>
          <p:nvPr>
            <p:ph idx="9" type="body"/>
          </p:nvPr>
        </p:nvSpPr>
        <p:spPr>
          <a:xfrm>
            <a:off x="6536675" y="3545425"/>
            <a:ext cx="1699800" cy="8214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108" name="Shape 108"/>
        <p:cNvGrpSpPr/>
        <p:nvPr/>
      </p:nvGrpSpPr>
      <p:grpSpPr>
        <a:xfrm>
          <a:off x="0" y="0"/>
          <a:ext cx="0" cy="0"/>
          <a:chOff x="0" y="0"/>
          <a:chExt cx="0" cy="0"/>
        </a:xfrm>
      </p:grpSpPr>
      <p:sp>
        <p:nvSpPr>
          <p:cNvPr id="109" name="Google Shape;109;p19"/>
          <p:cNvSpPr/>
          <p:nvPr>
            <p:ph idx="2" type="pic"/>
          </p:nvPr>
        </p:nvSpPr>
        <p:spPr>
          <a:xfrm>
            <a:off x="4138225" y="517875"/>
            <a:ext cx="1152300" cy="1203600"/>
          </a:xfrm>
          <a:prstGeom prst="rect">
            <a:avLst/>
          </a:prstGeom>
          <a:noFill/>
          <a:ln>
            <a:noFill/>
          </a:ln>
        </p:spPr>
      </p:sp>
      <p:sp>
        <p:nvSpPr>
          <p:cNvPr id="110" name="Google Shape;110;p19"/>
          <p:cNvSpPr/>
          <p:nvPr>
            <p:ph idx="3" type="pic"/>
          </p:nvPr>
        </p:nvSpPr>
        <p:spPr>
          <a:xfrm>
            <a:off x="4138225" y="1957188"/>
            <a:ext cx="1152300" cy="1203600"/>
          </a:xfrm>
          <a:prstGeom prst="rect">
            <a:avLst/>
          </a:prstGeom>
          <a:noFill/>
          <a:ln>
            <a:noFill/>
          </a:ln>
        </p:spPr>
      </p:sp>
      <p:sp>
        <p:nvSpPr>
          <p:cNvPr id="111" name="Google Shape;111;p19"/>
          <p:cNvSpPr/>
          <p:nvPr>
            <p:ph idx="4" type="pic"/>
          </p:nvPr>
        </p:nvSpPr>
        <p:spPr>
          <a:xfrm>
            <a:off x="4138213" y="3403813"/>
            <a:ext cx="1152300" cy="1203600"/>
          </a:xfrm>
          <a:prstGeom prst="rect">
            <a:avLst/>
          </a:prstGeom>
          <a:noFill/>
          <a:ln>
            <a:noFill/>
          </a:ln>
        </p:spPr>
      </p:sp>
      <p:sp>
        <p:nvSpPr>
          <p:cNvPr id="112" name="Google Shape;112;p19"/>
          <p:cNvSpPr/>
          <p:nvPr>
            <p:ph idx="5" type="pic"/>
          </p:nvPr>
        </p:nvSpPr>
        <p:spPr>
          <a:xfrm>
            <a:off x="6573252" y="517875"/>
            <a:ext cx="1152300" cy="1203600"/>
          </a:xfrm>
          <a:prstGeom prst="rect">
            <a:avLst/>
          </a:prstGeom>
          <a:noFill/>
          <a:ln>
            <a:noFill/>
          </a:ln>
        </p:spPr>
      </p:sp>
      <p:sp>
        <p:nvSpPr>
          <p:cNvPr id="113" name="Google Shape;113;p19"/>
          <p:cNvSpPr/>
          <p:nvPr>
            <p:ph idx="6" type="pic"/>
          </p:nvPr>
        </p:nvSpPr>
        <p:spPr>
          <a:xfrm>
            <a:off x="6573252" y="1957188"/>
            <a:ext cx="1152300" cy="1203600"/>
          </a:xfrm>
          <a:prstGeom prst="rect">
            <a:avLst/>
          </a:prstGeom>
          <a:noFill/>
          <a:ln>
            <a:noFill/>
          </a:ln>
        </p:spPr>
      </p:sp>
      <p:sp>
        <p:nvSpPr>
          <p:cNvPr id="114" name="Google Shape;114;p19"/>
          <p:cNvSpPr/>
          <p:nvPr>
            <p:ph idx="7" type="pic"/>
          </p:nvPr>
        </p:nvSpPr>
        <p:spPr>
          <a:xfrm>
            <a:off x="6573252" y="3403813"/>
            <a:ext cx="1152300" cy="1203600"/>
          </a:xfrm>
          <a:prstGeom prst="rect">
            <a:avLst/>
          </a:prstGeom>
          <a:noFill/>
          <a:ln>
            <a:noFill/>
          </a:ln>
        </p:spPr>
      </p:sp>
      <p:sp>
        <p:nvSpPr>
          <p:cNvPr id="115" name="Google Shape;115;p19"/>
          <p:cNvSpPr txBox="1"/>
          <p:nvPr>
            <p:ph idx="1" type="subTitle"/>
          </p:nvPr>
        </p:nvSpPr>
        <p:spPr>
          <a:xfrm>
            <a:off x="5406561"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16" name="Google Shape;116;p19"/>
          <p:cNvSpPr txBox="1"/>
          <p:nvPr>
            <p:ph idx="8" type="subTitle"/>
          </p:nvPr>
        </p:nvSpPr>
        <p:spPr>
          <a:xfrm>
            <a:off x="5406561"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17" name="Google Shape;117;p19"/>
          <p:cNvSpPr txBox="1"/>
          <p:nvPr>
            <p:ph idx="9" type="subTitle"/>
          </p:nvPr>
        </p:nvSpPr>
        <p:spPr>
          <a:xfrm>
            <a:off x="5406561"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18" name="Google Shape;118;p19"/>
          <p:cNvSpPr txBox="1"/>
          <p:nvPr>
            <p:ph idx="13" type="subTitle"/>
          </p:nvPr>
        </p:nvSpPr>
        <p:spPr>
          <a:xfrm>
            <a:off x="7840736" y="3413650"/>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19" name="Google Shape;119;p19"/>
          <p:cNvSpPr txBox="1"/>
          <p:nvPr>
            <p:ph idx="14" type="subTitle"/>
          </p:nvPr>
        </p:nvSpPr>
        <p:spPr>
          <a:xfrm>
            <a:off x="7840736" y="195147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0" name="Google Shape;120;p19"/>
          <p:cNvSpPr txBox="1"/>
          <p:nvPr>
            <p:ph idx="15" type="subTitle"/>
          </p:nvPr>
        </p:nvSpPr>
        <p:spPr>
          <a:xfrm>
            <a:off x="7840736" y="518225"/>
            <a:ext cx="1019100" cy="4311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1" name="Google Shape;121;p19"/>
          <p:cNvSpPr txBox="1"/>
          <p:nvPr>
            <p:ph idx="16" type="subTitle"/>
          </p:nvPr>
        </p:nvSpPr>
        <p:spPr>
          <a:xfrm>
            <a:off x="5406550"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2" name="Google Shape;122;p19"/>
          <p:cNvSpPr txBox="1"/>
          <p:nvPr>
            <p:ph idx="17" type="subTitle"/>
          </p:nvPr>
        </p:nvSpPr>
        <p:spPr>
          <a:xfrm>
            <a:off x="7840725" y="1480150"/>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3" name="Google Shape;123;p19"/>
          <p:cNvSpPr txBox="1"/>
          <p:nvPr>
            <p:ph idx="18" type="subTitle"/>
          </p:nvPr>
        </p:nvSpPr>
        <p:spPr>
          <a:xfrm>
            <a:off x="5406550"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4" name="Google Shape;124;p19"/>
          <p:cNvSpPr txBox="1"/>
          <p:nvPr>
            <p:ph idx="19" type="subTitle"/>
          </p:nvPr>
        </p:nvSpPr>
        <p:spPr>
          <a:xfrm>
            <a:off x="7840725" y="2923778"/>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5" name="Google Shape;125;p19"/>
          <p:cNvSpPr txBox="1"/>
          <p:nvPr>
            <p:ph idx="20" type="subTitle"/>
          </p:nvPr>
        </p:nvSpPr>
        <p:spPr>
          <a:xfrm>
            <a:off x="5406550"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6" name="Google Shape;126;p19"/>
          <p:cNvSpPr txBox="1"/>
          <p:nvPr>
            <p:ph idx="21" type="subTitle"/>
          </p:nvPr>
        </p:nvSpPr>
        <p:spPr>
          <a:xfrm>
            <a:off x="7840725" y="4367403"/>
            <a:ext cx="1019100" cy="2418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27" name="Google Shape;127;p19"/>
          <p:cNvSpPr txBox="1"/>
          <p:nvPr>
            <p:ph type="title"/>
          </p:nvPr>
        </p:nvSpPr>
        <p:spPr>
          <a:xfrm>
            <a:off x="276075" y="457200"/>
            <a:ext cx="38001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28" name="Google Shape;128;p19"/>
          <p:cNvSpPr txBox="1"/>
          <p:nvPr>
            <p:ph idx="2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29" name="Google Shape;129;p19"/>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130" name="Shape 130"/>
        <p:cNvGrpSpPr/>
        <p:nvPr/>
      </p:nvGrpSpPr>
      <p:grpSpPr>
        <a:xfrm>
          <a:off x="0" y="0"/>
          <a:ext cx="0" cy="0"/>
          <a:chOff x="0" y="0"/>
          <a:chExt cx="0" cy="0"/>
        </a:xfrm>
      </p:grpSpPr>
      <p:sp>
        <p:nvSpPr>
          <p:cNvPr id="131" name="Google Shape;131;p20"/>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2" name="Google Shape;132;p20"/>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33" name="Google Shape;133;p20"/>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34" name="Google Shape;134;p20"/>
          <p:cNvSpPr txBox="1"/>
          <p:nvPr>
            <p:ph idx="2" type="body"/>
          </p:nvPr>
        </p:nvSpPr>
        <p:spPr>
          <a:xfrm>
            <a:off x="276075" y="1763425"/>
            <a:ext cx="4342800" cy="71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135" name="Shape 135"/>
        <p:cNvGrpSpPr/>
        <p:nvPr/>
      </p:nvGrpSpPr>
      <p:grpSpPr>
        <a:xfrm>
          <a:off x="0" y="0"/>
          <a:ext cx="0" cy="0"/>
          <a:chOff x="0" y="0"/>
          <a:chExt cx="0" cy="0"/>
        </a:xfrm>
      </p:grpSpPr>
      <p:sp>
        <p:nvSpPr>
          <p:cNvPr id="136" name="Google Shape;136;p21"/>
          <p:cNvSpPr txBox="1"/>
          <p:nvPr>
            <p:ph type="title"/>
          </p:nvPr>
        </p:nvSpPr>
        <p:spPr>
          <a:xfrm>
            <a:off x="1182150" y="1765350"/>
            <a:ext cx="6779700" cy="17652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p:txBody>
      </p:sp>
      <p:sp>
        <p:nvSpPr>
          <p:cNvPr id="137" name="Google Shape;137;p21"/>
          <p:cNvSpPr txBox="1"/>
          <p:nvPr>
            <p:ph idx="2" type="title"/>
          </p:nvPr>
        </p:nvSpPr>
        <p:spPr>
          <a:xfrm>
            <a:off x="1182150" y="4058050"/>
            <a:ext cx="6779700" cy="39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p:txBody>
      </p:sp>
      <p:sp>
        <p:nvSpPr>
          <p:cNvPr id="138" name="Google Shape;138;p21"/>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39" name="Google Shape;139;p21"/>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p:nvPr>
            <p:ph idx="3" type="pic"/>
          </p:nvPr>
        </p:nvSpPr>
        <p:spPr>
          <a:xfrm>
            <a:off x="0" y="0"/>
            <a:ext cx="9144000" cy="10791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141" name="Shape 141"/>
        <p:cNvGrpSpPr/>
        <p:nvPr/>
      </p:nvGrpSpPr>
      <p:grpSpPr>
        <a:xfrm>
          <a:off x="0" y="0"/>
          <a:ext cx="0" cy="0"/>
          <a:chOff x="0" y="0"/>
          <a:chExt cx="0" cy="0"/>
        </a:xfrm>
      </p:grpSpPr>
      <p:sp>
        <p:nvSpPr>
          <p:cNvPr id="142" name="Google Shape;142;p22"/>
          <p:cNvSpPr txBox="1"/>
          <p:nvPr>
            <p:ph type="title"/>
          </p:nvPr>
        </p:nvSpPr>
        <p:spPr>
          <a:xfrm>
            <a:off x="270983" y="1985025"/>
            <a:ext cx="3342900" cy="2733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43" name="Google Shape;143;p22"/>
          <p:cNvSpPr txBox="1"/>
          <p:nvPr>
            <p:ph idx="2" type="title"/>
          </p:nvPr>
        </p:nvSpPr>
        <p:spPr>
          <a:xfrm>
            <a:off x="270983"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4" name="Google Shape;144;p22"/>
          <p:cNvSpPr txBox="1"/>
          <p:nvPr>
            <p:ph idx="3" type="title"/>
          </p:nvPr>
        </p:nvSpPr>
        <p:spPr>
          <a:xfrm>
            <a:off x="270983"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5" name="Google Shape;145;p22"/>
          <p:cNvSpPr txBox="1"/>
          <p:nvPr>
            <p:ph idx="4" type="title"/>
          </p:nvPr>
        </p:nvSpPr>
        <p:spPr>
          <a:xfrm>
            <a:off x="4858317" y="19850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6" name="Google Shape;146;p22"/>
          <p:cNvSpPr txBox="1"/>
          <p:nvPr>
            <p:ph idx="5" type="title"/>
          </p:nvPr>
        </p:nvSpPr>
        <p:spPr>
          <a:xfrm>
            <a:off x="4858317" y="29228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7" name="Google Shape;147;p22"/>
          <p:cNvSpPr txBox="1"/>
          <p:nvPr>
            <p:ph idx="6" type="title"/>
          </p:nvPr>
        </p:nvSpPr>
        <p:spPr>
          <a:xfrm>
            <a:off x="4858317" y="3860625"/>
            <a:ext cx="3342900" cy="2733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48" name="Google Shape;148;p22"/>
          <p:cNvSpPr txBox="1"/>
          <p:nvPr>
            <p:ph idx="7"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49" name="Google Shape;149;p22"/>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0" name="Google Shape;150;p22"/>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51" name="Google Shape;151;p22"/>
          <p:cNvSpPr txBox="1"/>
          <p:nvPr>
            <p:ph idx="8" type="subTitle"/>
          </p:nvPr>
        </p:nvSpPr>
        <p:spPr>
          <a:xfrm>
            <a:off x="271825"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2" name="Google Shape;152;p22"/>
          <p:cNvSpPr txBox="1"/>
          <p:nvPr>
            <p:ph idx="9" type="subTitle"/>
          </p:nvPr>
        </p:nvSpPr>
        <p:spPr>
          <a:xfrm>
            <a:off x="4858700" y="17974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3" name="Google Shape;153;p22"/>
          <p:cNvSpPr txBox="1"/>
          <p:nvPr>
            <p:ph idx="13" type="subTitle"/>
          </p:nvPr>
        </p:nvSpPr>
        <p:spPr>
          <a:xfrm>
            <a:off x="271825"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4" name="Google Shape;154;p22"/>
          <p:cNvSpPr txBox="1"/>
          <p:nvPr>
            <p:ph idx="14" type="subTitle"/>
          </p:nvPr>
        </p:nvSpPr>
        <p:spPr>
          <a:xfrm>
            <a:off x="271825"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5" name="Google Shape;155;p22"/>
          <p:cNvSpPr txBox="1"/>
          <p:nvPr>
            <p:ph idx="15" type="subTitle"/>
          </p:nvPr>
        </p:nvSpPr>
        <p:spPr>
          <a:xfrm>
            <a:off x="4858700" y="27352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56" name="Google Shape;156;p22"/>
          <p:cNvSpPr txBox="1"/>
          <p:nvPr>
            <p:ph idx="16" type="subTitle"/>
          </p:nvPr>
        </p:nvSpPr>
        <p:spPr>
          <a:xfrm>
            <a:off x="4858700" y="3673000"/>
            <a:ext cx="1809900" cy="1362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157" name="Shape 157"/>
        <p:cNvGrpSpPr/>
        <p:nvPr/>
      </p:nvGrpSpPr>
      <p:grpSpPr>
        <a:xfrm>
          <a:off x="0" y="0"/>
          <a:ext cx="0" cy="0"/>
          <a:chOff x="0" y="0"/>
          <a:chExt cx="0" cy="0"/>
        </a:xfrm>
      </p:grpSpPr>
      <p:sp>
        <p:nvSpPr>
          <p:cNvPr id="158" name="Google Shape;158;p23"/>
          <p:cNvSpPr/>
          <p:nvPr>
            <p:ph idx="2" type="pic"/>
          </p:nvPr>
        </p:nvSpPr>
        <p:spPr>
          <a:xfrm>
            <a:off x="0" y="0"/>
            <a:ext cx="4348800" cy="5143500"/>
          </a:xfrm>
          <a:prstGeom prst="rect">
            <a:avLst/>
          </a:prstGeom>
          <a:noFill/>
          <a:ln>
            <a:noFill/>
          </a:ln>
        </p:spPr>
      </p:sp>
      <p:sp>
        <p:nvSpPr>
          <p:cNvPr id="159" name="Google Shape;159;p23"/>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0" name="Google Shape;160;p23"/>
          <p:cNvSpPr txBox="1"/>
          <p:nvPr>
            <p:ph type="title"/>
          </p:nvPr>
        </p:nvSpPr>
        <p:spPr>
          <a:xfrm>
            <a:off x="4618950" y="457200"/>
            <a:ext cx="4251600" cy="751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1" name="Google Shape;161;p23"/>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3"/>
          <p:cNvSpPr txBox="1"/>
          <p:nvPr>
            <p:ph idx="3" type="subTitle"/>
          </p:nvPr>
        </p:nvSpPr>
        <p:spPr>
          <a:xfrm>
            <a:off x="4618950" y="2823908"/>
            <a:ext cx="4251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63" name="Google Shape;163;p23"/>
          <p:cNvSpPr txBox="1"/>
          <p:nvPr>
            <p:ph idx="4" type="body"/>
          </p:nvPr>
        </p:nvSpPr>
        <p:spPr>
          <a:xfrm>
            <a:off x="4618950" y="3457500"/>
            <a:ext cx="4251600" cy="9060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Lato"/>
              <a:buChar char="●"/>
              <a:defRPr/>
            </a:lvl1pPr>
            <a:lvl2pPr indent="-304800" lvl="1" marL="914400">
              <a:spcBef>
                <a:spcPts val="0"/>
              </a:spcBef>
              <a:spcAft>
                <a:spcPts val="0"/>
              </a:spcAft>
              <a:buClr>
                <a:schemeClr val="lt1"/>
              </a:buClr>
              <a:buSzPts val="1200"/>
              <a:buFont typeface="Lato"/>
              <a:buChar char="○"/>
              <a:defRPr/>
            </a:lvl2pPr>
            <a:lvl3pPr indent="-304800" lvl="2" marL="1371600">
              <a:spcBef>
                <a:spcPts val="0"/>
              </a:spcBef>
              <a:spcAft>
                <a:spcPts val="0"/>
              </a:spcAft>
              <a:buClr>
                <a:schemeClr val="lt1"/>
              </a:buClr>
              <a:buSzPts val="1200"/>
              <a:buFont typeface="Lato"/>
              <a:buChar char="■"/>
              <a:defRPr/>
            </a:lvl3pPr>
            <a:lvl4pPr indent="-304800" lvl="3" marL="1828800">
              <a:spcBef>
                <a:spcPts val="0"/>
              </a:spcBef>
              <a:spcAft>
                <a:spcPts val="0"/>
              </a:spcAft>
              <a:buClr>
                <a:schemeClr val="lt1"/>
              </a:buClr>
              <a:buSzPts val="1200"/>
              <a:buFont typeface="Lato"/>
              <a:buChar char="●"/>
              <a:defRPr/>
            </a:lvl4pPr>
            <a:lvl5pPr indent="-304800" lvl="4" marL="2286000">
              <a:spcBef>
                <a:spcPts val="0"/>
              </a:spcBef>
              <a:spcAft>
                <a:spcPts val="0"/>
              </a:spcAft>
              <a:buClr>
                <a:schemeClr val="lt1"/>
              </a:buClr>
              <a:buSzPts val="1200"/>
              <a:buFont typeface="Lato"/>
              <a:buChar char="○"/>
              <a:defRPr/>
            </a:lvl5pPr>
            <a:lvl6pPr indent="-304800" lvl="5" marL="2743200">
              <a:spcBef>
                <a:spcPts val="0"/>
              </a:spcBef>
              <a:spcAft>
                <a:spcPts val="0"/>
              </a:spcAft>
              <a:buClr>
                <a:schemeClr val="lt1"/>
              </a:buClr>
              <a:buSzPts val="1200"/>
              <a:buFont typeface="Lato"/>
              <a:buChar char="■"/>
              <a:defRPr/>
            </a:lvl6pPr>
            <a:lvl7pPr indent="-304800" lvl="6" marL="3200400">
              <a:spcBef>
                <a:spcPts val="0"/>
              </a:spcBef>
              <a:spcAft>
                <a:spcPts val="0"/>
              </a:spcAft>
              <a:buClr>
                <a:schemeClr val="lt1"/>
              </a:buClr>
              <a:buSzPts val="1200"/>
              <a:buFont typeface="Lato"/>
              <a:buChar char="●"/>
              <a:defRPr/>
            </a:lvl7pPr>
            <a:lvl8pPr indent="-304800" lvl="7" marL="3657600">
              <a:spcBef>
                <a:spcPts val="0"/>
              </a:spcBef>
              <a:spcAft>
                <a:spcPts val="0"/>
              </a:spcAft>
              <a:buClr>
                <a:schemeClr val="lt1"/>
              </a:buClr>
              <a:buSzPts val="1200"/>
              <a:buFont typeface="Lato"/>
              <a:buChar char="○"/>
              <a:defRPr/>
            </a:lvl8pPr>
            <a:lvl9pPr indent="-304800" lvl="8" marL="4114800">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64" name="Shape 164"/>
        <p:cNvGrpSpPr/>
        <p:nvPr/>
      </p:nvGrpSpPr>
      <p:grpSpPr>
        <a:xfrm>
          <a:off x="0" y="0"/>
          <a:ext cx="0" cy="0"/>
          <a:chOff x="0" y="0"/>
          <a:chExt cx="0" cy="0"/>
        </a:xfrm>
      </p:grpSpPr>
      <p:sp>
        <p:nvSpPr>
          <p:cNvPr id="165" name="Google Shape;165;p24"/>
          <p:cNvSpPr/>
          <p:nvPr>
            <p:ph idx="2" type="pic"/>
          </p:nvPr>
        </p:nvSpPr>
        <p:spPr>
          <a:xfrm>
            <a:off x="6877724" y="0"/>
            <a:ext cx="2266200" cy="3405000"/>
          </a:xfrm>
          <a:prstGeom prst="rect">
            <a:avLst/>
          </a:prstGeom>
          <a:noFill/>
          <a:ln>
            <a:noFill/>
          </a:ln>
        </p:spPr>
      </p:sp>
      <p:sp>
        <p:nvSpPr>
          <p:cNvPr id="166" name="Google Shape;166;p24"/>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7" name="Google Shape;167;p24"/>
          <p:cNvSpPr txBox="1"/>
          <p:nvPr>
            <p:ph idx="1"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8" name="Google Shape;168;p24"/>
          <p:cNvSpPr txBox="1"/>
          <p:nvPr>
            <p:ph idx="12" type="sldNum"/>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69" name="Shape 169"/>
        <p:cNvGrpSpPr/>
        <p:nvPr/>
      </p:nvGrpSpPr>
      <p:grpSpPr>
        <a:xfrm>
          <a:off x="0" y="0"/>
          <a:ext cx="0" cy="0"/>
          <a:chOff x="0" y="0"/>
          <a:chExt cx="0" cy="0"/>
        </a:xfrm>
      </p:grpSpPr>
      <p:sp>
        <p:nvSpPr>
          <p:cNvPr id="170" name="Google Shape;170;p2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
              <a:t>‹#›</a:t>
            </a:fld>
            <a:endParaRPr/>
          </a:p>
        </p:txBody>
      </p:sp>
      <p:sp>
        <p:nvSpPr>
          <p:cNvPr id="171" name="Google Shape;171;p25"/>
          <p:cNvSpPr txBox="1"/>
          <p:nvPr>
            <p:ph type="title"/>
          </p:nvPr>
        </p:nvSpPr>
        <p:spPr>
          <a:xfrm>
            <a:off x="276075" y="457200"/>
            <a:ext cx="8594400" cy="5877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72" name="Google Shape;172;p25"/>
          <p:cNvSpPr txBox="1"/>
          <p:nvPr>
            <p:ph idx="1" type="subTitle"/>
          </p:nvPr>
        </p:nvSpPr>
        <p:spPr>
          <a:xfrm>
            <a:off x="1114250" y="18790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3" name="Google Shape;173;p25"/>
          <p:cNvSpPr txBox="1"/>
          <p:nvPr>
            <p:ph idx="2" type="subTitle"/>
          </p:nvPr>
        </p:nvSpPr>
        <p:spPr>
          <a:xfrm>
            <a:off x="2135350" y="18790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4" name="Google Shape;174;p25"/>
          <p:cNvSpPr txBox="1"/>
          <p:nvPr>
            <p:ph idx="3" type="subTitle"/>
          </p:nvPr>
        </p:nvSpPr>
        <p:spPr>
          <a:xfrm>
            <a:off x="5787475" y="19129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75" name="Google Shape;175;p25"/>
          <p:cNvSpPr txBox="1"/>
          <p:nvPr>
            <p:ph idx="4" type="subTitle"/>
          </p:nvPr>
        </p:nvSpPr>
        <p:spPr>
          <a:xfrm>
            <a:off x="1114250" y="28168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6" name="Google Shape;176;p25"/>
          <p:cNvSpPr txBox="1"/>
          <p:nvPr>
            <p:ph idx="5" type="subTitle"/>
          </p:nvPr>
        </p:nvSpPr>
        <p:spPr>
          <a:xfrm>
            <a:off x="2135350" y="28168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7" name="Google Shape;177;p25"/>
          <p:cNvSpPr txBox="1"/>
          <p:nvPr>
            <p:ph idx="6" type="subTitle"/>
          </p:nvPr>
        </p:nvSpPr>
        <p:spPr>
          <a:xfrm>
            <a:off x="5787475" y="28507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178" name="Google Shape;178;p25"/>
          <p:cNvSpPr txBox="1"/>
          <p:nvPr>
            <p:ph idx="7" type="subTitle"/>
          </p:nvPr>
        </p:nvSpPr>
        <p:spPr>
          <a:xfrm>
            <a:off x="1114250" y="3754600"/>
            <a:ext cx="9186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79" name="Google Shape;179;p25"/>
          <p:cNvSpPr txBox="1"/>
          <p:nvPr>
            <p:ph idx="8" type="subTitle"/>
          </p:nvPr>
        </p:nvSpPr>
        <p:spPr>
          <a:xfrm>
            <a:off x="2135350" y="3754600"/>
            <a:ext cx="2933400" cy="415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80" name="Google Shape;180;p25"/>
          <p:cNvSpPr txBox="1"/>
          <p:nvPr>
            <p:ph idx="9" type="subTitle"/>
          </p:nvPr>
        </p:nvSpPr>
        <p:spPr>
          <a:xfrm>
            <a:off x="5787475" y="3788500"/>
            <a:ext cx="3072600" cy="415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181" name="Shape 181"/>
        <p:cNvGrpSpPr/>
        <p:nvPr/>
      </p:nvGrpSpPr>
      <p:grpSpPr>
        <a:xfrm>
          <a:off x="0" y="0"/>
          <a:ext cx="0" cy="0"/>
          <a:chOff x="0" y="0"/>
          <a:chExt cx="0" cy="0"/>
        </a:xfrm>
      </p:grpSpPr>
      <p:sp>
        <p:nvSpPr>
          <p:cNvPr id="182" name="Google Shape;182;p26"/>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83" name="Google Shape;183;p26"/>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84" name="Google Shape;184;p26"/>
          <p:cNvSpPr txBox="1"/>
          <p:nvPr>
            <p:ph idx="1" type="subTitle"/>
          </p:nvPr>
        </p:nvSpPr>
        <p:spPr>
          <a:xfrm>
            <a:off x="276075" y="1194000"/>
            <a:ext cx="19902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85" name="Google Shape;185;p26"/>
          <p:cNvSpPr txBox="1"/>
          <p:nvPr>
            <p:ph idx="2" type="subTitle"/>
          </p:nvPr>
        </p:nvSpPr>
        <p:spPr>
          <a:xfrm>
            <a:off x="3074775" y="1194000"/>
            <a:ext cx="4164900" cy="2265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86" name="Google Shape;186;p26"/>
          <p:cNvSpPr txBox="1"/>
          <p:nvPr>
            <p:ph idx="3" type="body"/>
          </p:nvPr>
        </p:nvSpPr>
        <p:spPr>
          <a:xfrm>
            <a:off x="30747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87" name="Google Shape;187;p26"/>
          <p:cNvSpPr txBox="1"/>
          <p:nvPr>
            <p:ph idx="4" type="subTitle"/>
          </p:nvPr>
        </p:nvSpPr>
        <p:spPr>
          <a:xfrm>
            <a:off x="30747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88" name="Google Shape;188;p26"/>
          <p:cNvSpPr txBox="1"/>
          <p:nvPr>
            <p:ph idx="5" type="body"/>
          </p:nvPr>
        </p:nvSpPr>
        <p:spPr>
          <a:xfrm>
            <a:off x="48828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89" name="Google Shape;189;p26"/>
          <p:cNvSpPr txBox="1"/>
          <p:nvPr>
            <p:ph idx="6" type="subTitle"/>
          </p:nvPr>
        </p:nvSpPr>
        <p:spPr>
          <a:xfrm>
            <a:off x="48828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90" name="Google Shape;190;p26"/>
          <p:cNvSpPr txBox="1"/>
          <p:nvPr>
            <p:ph idx="7" type="body"/>
          </p:nvPr>
        </p:nvSpPr>
        <p:spPr>
          <a:xfrm>
            <a:off x="6690975" y="1873600"/>
            <a:ext cx="1513500" cy="1152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191" name="Google Shape;191;p26"/>
          <p:cNvSpPr txBox="1"/>
          <p:nvPr>
            <p:ph idx="8" type="subTitle"/>
          </p:nvPr>
        </p:nvSpPr>
        <p:spPr>
          <a:xfrm>
            <a:off x="6690975" y="1637950"/>
            <a:ext cx="15135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192" name="Google Shape;192;p26"/>
          <p:cNvSpPr txBox="1"/>
          <p:nvPr>
            <p:ph idx="9"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93" name="Google Shape;193;p26"/>
          <p:cNvSpPr/>
          <p:nvPr>
            <p:ph idx="13" type="pic"/>
          </p:nvPr>
        </p:nvSpPr>
        <p:spPr>
          <a:xfrm>
            <a:off x="-74" y="3991500"/>
            <a:ext cx="2266200" cy="11520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194" name="Shape 194"/>
        <p:cNvGrpSpPr/>
        <p:nvPr/>
      </p:nvGrpSpPr>
      <p:grpSpPr>
        <a:xfrm>
          <a:off x="0" y="0"/>
          <a:ext cx="0" cy="0"/>
          <a:chOff x="0" y="0"/>
          <a:chExt cx="0" cy="0"/>
        </a:xfrm>
      </p:grpSpPr>
      <p:sp>
        <p:nvSpPr>
          <p:cNvPr id="195" name="Google Shape;195;p27"/>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196" name="Google Shape;196;p27"/>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97" name="Google Shape;197;p27"/>
          <p:cNvSpPr txBox="1"/>
          <p:nvPr>
            <p:ph idx="1" type="subTitle"/>
          </p:nvPr>
        </p:nvSpPr>
        <p:spPr>
          <a:xfrm>
            <a:off x="276075" y="1194000"/>
            <a:ext cx="4992600" cy="5340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98" name="Google Shape;198;p27"/>
          <p:cNvSpPr txBox="1"/>
          <p:nvPr>
            <p:ph idx="2"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199" name="Google Shape;199;p27"/>
          <p:cNvSpPr txBox="1"/>
          <p:nvPr>
            <p:ph idx="3"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200" name="Google Shape;200;p27"/>
          <p:cNvSpPr txBox="1"/>
          <p:nvPr>
            <p:ph idx="4" type="body"/>
          </p:nvPr>
        </p:nvSpPr>
        <p:spPr>
          <a:xfrm>
            <a:off x="2760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01" name="Google Shape;201;p27"/>
          <p:cNvSpPr txBox="1"/>
          <p:nvPr>
            <p:ph idx="5" type="subTitle"/>
          </p:nvPr>
        </p:nvSpPr>
        <p:spPr>
          <a:xfrm>
            <a:off x="2760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02" name="Google Shape;202;p27"/>
          <p:cNvSpPr txBox="1"/>
          <p:nvPr>
            <p:ph idx="6" type="body"/>
          </p:nvPr>
        </p:nvSpPr>
        <p:spPr>
          <a:xfrm>
            <a:off x="30747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03" name="Google Shape;203;p27"/>
          <p:cNvSpPr txBox="1"/>
          <p:nvPr>
            <p:ph idx="7" type="subTitle"/>
          </p:nvPr>
        </p:nvSpPr>
        <p:spPr>
          <a:xfrm>
            <a:off x="30747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04" name="Google Shape;204;p27"/>
          <p:cNvSpPr txBox="1"/>
          <p:nvPr>
            <p:ph idx="8" type="body"/>
          </p:nvPr>
        </p:nvSpPr>
        <p:spPr>
          <a:xfrm>
            <a:off x="5873475" y="4018238"/>
            <a:ext cx="2463300" cy="688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05" name="Google Shape;205;p27"/>
          <p:cNvSpPr txBox="1"/>
          <p:nvPr>
            <p:ph idx="9" type="subTitle"/>
          </p:nvPr>
        </p:nvSpPr>
        <p:spPr>
          <a:xfrm>
            <a:off x="5873475" y="3759625"/>
            <a:ext cx="2463300" cy="1494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06" name="Google Shape;206;p27"/>
          <p:cNvSpPr/>
          <p:nvPr>
            <p:ph idx="13" type="pic"/>
          </p:nvPr>
        </p:nvSpPr>
        <p:spPr>
          <a:xfrm>
            <a:off x="276075" y="2076900"/>
            <a:ext cx="2463300" cy="1570200"/>
          </a:xfrm>
          <a:prstGeom prst="rect">
            <a:avLst/>
          </a:prstGeom>
          <a:noFill/>
          <a:ln>
            <a:noFill/>
          </a:ln>
        </p:spPr>
      </p:sp>
      <p:sp>
        <p:nvSpPr>
          <p:cNvPr id="207" name="Google Shape;207;p27"/>
          <p:cNvSpPr/>
          <p:nvPr>
            <p:ph idx="14" type="pic"/>
          </p:nvPr>
        </p:nvSpPr>
        <p:spPr>
          <a:xfrm>
            <a:off x="3074775" y="2076900"/>
            <a:ext cx="2463300" cy="1570200"/>
          </a:xfrm>
          <a:prstGeom prst="rect">
            <a:avLst/>
          </a:prstGeom>
          <a:noFill/>
          <a:ln>
            <a:noFill/>
          </a:ln>
        </p:spPr>
      </p:sp>
      <p:sp>
        <p:nvSpPr>
          <p:cNvPr id="208" name="Google Shape;208;p27"/>
          <p:cNvSpPr/>
          <p:nvPr>
            <p:ph idx="15" type="pic"/>
          </p:nvPr>
        </p:nvSpPr>
        <p:spPr>
          <a:xfrm>
            <a:off x="5873475" y="2073688"/>
            <a:ext cx="2463300" cy="15702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209" name="Shape 209"/>
        <p:cNvGrpSpPr/>
        <p:nvPr/>
      </p:nvGrpSpPr>
      <p:grpSpPr>
        <a:xfrm>
          <a:off x="0" y="0"/>
          <a:ext cx="0" cy="0"/>
          <a:chOff x="0" y="0"/>
          <a:chExt cx="0" cy="0"/>
        </a:xfrm>
      </p:grpSpPr>
      <p:sp>
        <p:nvSpPr>
          <p:cNvPr id="210" name="Google Shape;210;p28"/>
          <p:cNvSpPr txBox="1"/>
          <p:nvPr/>
        </p:nvSpPr>
        <p:spPr>
          <a:xfrm>
            <a:off x="8656458" y="4815950"/>
            <a:ext cx="336000" cy="183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800">
                <a:latin typeface="Lato"/>
                <a:ea typeface="Lato"/>
                <a:cs typeface="Lato"/>
                <a:sym typeface="Lato"/>
              </a:rPr>
              <a:t>‹#›</a:t>
            </a:fld>
            <a:endParaRPr sz="800">
              <a:latin typeface="Lato"/>
              <a:ea typeface="Lato"/>
              <a:cs typeface="Lato"/>
              <a:sym typeface="Lato"/>
            </a:endParaRPr>
          </a:p>
        </p:txBody>
      </p:sp>
      <p:sp>
        <p:nvSpPr>
          <p:cNvPr id="211" name="Google Shape;211;p28"/>
          <p:cNvSpPr txBox="1"/>
          <p:nvPr>
            <p:ph type="title"/>
          </p:nvPr>
        </p:nvSpPr>
        <p:spPr>
          <a:xfrm>
            <a:off x="837250" y="457200"/>
            <a:ext cx="6885600" cy="3879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12" name="Google Shape;212;p28"/>
          <p:cNvSpPr txBox="1"/>
          <p:nvPr>
            <p:ph idx="1" type="subTitle"/>
          </p:nvPr>
        </p:nvSpPr>
        <p:spPr>
          <a:xfrm>
            <a:off x="276075" y="520738"/>
            <a:ext cx="336000" cy="2265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13" name="Google Shape;213;p28"/>
          <p:cNvSpPr txBox="1"/>
          <p:nvPr>
            <p:ph idx="2" type="subTitle"/>
          </p:nvPr>
        </p:nvSpPr>
        <p:spPr>
          <a:xfrm>
            <a:off x="276075" y="4815950"/>
            <a:ext cx="2010000" cy="1830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4" name="Shape 214"/>
        <p:cNvGrpSpPr/>
        <p:nvPr/>
      </p:nvGrpSpPr>
      <p:grpSpPr>
        <a:xfrm>
          <a:off x="0" y="0"/>
          <a:ext cx="0" cy="0"/>
          <a:chOff x="0" y="0"/>
          <a:chExt cx="0" cy="0"/>
        </a:xfrm>
      </p:grpSpPr>
      <p:sp>
        <p:nvSpPr>
          <p:cNvPr id="215" name="Google Shape;215;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16" name="Google Shape;216;p29"/>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17" name="Shape 217"/>
        <p:cNvGrpSpPr/>
        <p:nvPr/>
      </p:nvGrpSpPr>
      <p:grpSpPr>
        <a:xfrm>
          <a:off x="0" y="0"/>
          <a:ext cx="0" cy="0"/>
          <a:chOff x="0" y="0"/>
          <a:chExt cx="0" cy="0"/>
        </a:xfrm>
      </p:grpSpPr>
      <p:sp>
        <p:nvSpPr>
          <p:cNvPr id="218" name="Google Shape;218;p3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21" name="Google Shape;22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22" name="Shape 222"/>
        <p:cNvGrpSpPr/>
        <p:nvPr/>
      </p:nvGrpSpPr>
      <p:grpSpPr>
        <a:xfrm>
          <a:off x="0" y="0"/>
          <a:ext cx="0" cy="0"/>
          <a:chOff x="0" y="0"/>
          <a:chExt cx="0" cy="0"/>
        </a:xfrm>
      </p:grpSpPr>
      <p:sp>
        <p:nvSpPr>
          <p:cNvPr id="223" name="Google Shape;223;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24" name="Google Shape;224;p3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5" name="Google Shape;225;p3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26" name="Shape 226"/>
        <p:cNvGrpSpPr/>
        <p:nvPr/>
      </p:nvGrpSpPr>
      <p:grpSpPr>
        <a:xfrm>
          <a:off x="0" y="0"/>
          <a:ext cx="0" cy="0"/>
          <a:chOff x="0" y="0"/>
          <a:chExt cx="0" cy="0"/>
        </a:xfrm>
      </p:grpSpPr>
      <p:sp>
        <p:nvSpPr>
          <p:cNvPr id="227" name="Google Shape;227;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30" name="Google Shape;230;p3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31" name="Shape 231"/>
        <p:cNvGrpSpPr/>
        <p:nvPr/>
      </p:nvGrpSpPr>
      <p:grpSpPr>
        <a:xfrm>
          <a:off x="0" y="0"/>
          <a:ext cx="0" cy="0"/>
          <a:chOff x="0" y="0"/>
          <a:chExt cx="0" cy="0"/>
        </a:xfrm>
      </p:grpSpPr>
      <p:sp>
        <p:nvSpPr>
          <p:cNvPr id="232" name="Google Shape;232;p3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33" name="Shape 233"/>
        <p:cNvGrpSpPr/>
        <p:nvPr/>
      </p:nvGrpSpPr>
      <p:grpSpPr>
        <a:xfrm>
          <a:off x="0" y="0"/>
          <a:ext cx="0" cy="0"/>
          <a:chOff x="0" y="0"/>
          <a:chExt cx="0" cy="0"/>
        </a:xfrm>
      </p:grpSpPr>
      <p:sp>
        <p:nvSpPr>
          <p:cNvPr id="234" name="Google Shape;234;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235" name="Google Shape;235;p36"/>
          <p:cNvSpPr txBox="1"/>
          <p:nvPr>
            <p:ph idx="1" type="subTitle"/>
          </p:nvPr>
        </p:nvSpPr>
        <p:spPr>
          <a:xfrm>
            <a:off x="265500" y="2803075"/>
            <a:ext cx="4045200" cy="12351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36" name="Google Shape;236;p3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37" name="Shape 237"/>
        <p:cNvGrpSpPr/>
        <p:nvPr/>
      </p:nvGrpSpPr>
      <p:grpSpPr>
        <a:xfrm>
          <a:off x="0" y="0"/>
          <a:ext cx="0" cy="0"/>
          <a:chOff x="0" y="0"/>
          <a:chExt cx="0" cy="0"/>
        </a:xfrm>
      </p:grpSpPr>
      <p:sp>
        <p:nvSpPr>
          <p:cNvPr id="238" name="Google Shape;238;p3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39" name="Shape 239"/>
        <p:cNvGrpSpPr/>
        <p:nvPr/>
      </p:nvGrpSpPr>
      <p:grpSpPr>
        <a:xfrm>
          <a:off x="0" y="0"/>
          <a:ext cx="0" cy="0"/>
          <a:chOff x="0" y="0"/>
          <a:chExt cx="0" cy="0"/>
        </a:xfrm>
      </p:grpSpPr>
      <p:sp>
        <p:nvSpPr>
          <p:cNvPr id="240" name="Google Shape;240;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241" name="Google Shape;241;p3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42" name="Shape 24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3" name="Shape 243"/>
        <p:cNvGrpSpPr/>
        <p:nvPr/>
      </p:nvGrpSpPr>
      <p:grpSpPr>
        <a:xfrm>
          <a:off x="0" y="0"/>
          <a:ext cx="0" cy="0"/>
          <a:chOff x="0" y="0"/>
          <a:chExt cx="0" cy="0"/>
        </a:xfrm>
      </p:grpSpPr>
      <p:sp>
        <p:nvSpPr>
          <p:cNvPr id="244" name="Google Shape;244;p40"/>
          <p:cNvSpPr txBox="1"/>
          <p:nvPr>
            <p:ph type="title"/>
          </p:nvPr>
        </p:nvSpPr>
        <p:spPr>
          <a:xfrm>
            <a:off x="677325" y="1832775"/>
            <a:ext cx="3217200" cy="1484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p40"/>
          <p:cNvSpPr txBox="1"/>
          <p:nvPr>
            <p:ph idx="1" type="subTitle"/>
          </p:nvPr>
        </p:nvSpPr>
        <p:spPr>
          <a:xfrm>
            <a:off x="4406650" y="39375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6" name="Google Shape;246;p40"/>
          <p:cNvSpPr txBox="1"/>
          <p:nvPr>
            <p:ph idx="2" type="subTitle"/>
          </p:nvPr>
        </p:nvSpPr>
        <p:spPr>
          <a:xfrm>
            <a:off x="4406650" y="115170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7" name="Google Shape;247;p40"/>
          <p:cNvSpPr txBox="1"/>
          <p:nvPr>
            <p:ph idx="3" type="subTitle"/>
          </p:nvPr>
        </p:nvSpPr>
        <p:spPr>
          <a:xfrm>
            <a:off x="4406650" y="342557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8" name="Google Shape;248;p40"/>
          <p:cNvSpPr txBox="1"/>
          <p:nvPr>
            <p:ph idx="4" type="subTitle"/>
          </p:nvPr>
        </p:nvSpPr>
        <p:spPr>
          <a:xfrm>
            <a:off x="4406650" y="1909660"/>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49" name="Google Shape;249;p40"/>
          <p:cNvSpPr txBox="1"/>
          <p:nvPr>
            <p:ph idx="5" type="subTitle"/>
          </p:nvPr>
        </p:nvSpPr>
        <p:spPr>
          <a:xfrm>
            <a:off x="4406650" y="418352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0" name="Google Shape;250;p40"/>
          <p:cNvSpPr txBox="1"/>
          <p:nvPr>
            <p:ph idx="6" type="subTitle"/>
          </p:nvPr>
        </p:nvSpPr>
        <p:spPr>
          <a:xfrm>
            <a:off x="4406650" y="2667615"/>
            <a:ext cx="44097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3" name="Google Shape;253;p41"/>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4" name="Google Shape;254;p41"/>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55" name="Shape 255"/>
        <p:cNvGrpSpPr/>
        <p:nvPr/>
      </p:nvGrpSpPr>
      <p:grpSpPr>
        <a:xfrm>
          <a:off x="0" y="0"/>
          <a:ext cx="0" cy="0"/>
          <a:chOff x="0" y="0"/>
          <a:chExt cx="0" cy="0"/>
        </a:xfrm>
      </p:grpSpPr>
      <p:sp>
        <p:nvSpPr>
          <p:cNvPr id="256" name="Google Shape;256;p42"/>
          <p:cNvSpPr txBox="1"/>
          <p:nvPr>
            <p:ph type="title"/>
          </p:nvPr>
        </p:nvSpPr>
        <p:spPr>
          <a:xfrm>
            <a:off x="483175"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57" name="Google Shape;257;p42"/>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8" name="Google Shape;258;p42"/>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9" name="Google Shape;259;p42"/>
          <p:cNvSpPr txBox="1"/>
          <p:nvPr>
            <p:ph idx="3" type="subTitle"/>
          </p:nvPr>
        </p:nvSpPr>
        <p:spPr>
          <a:xfrm>
            <a:off x="48315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42"/>
          <p:cNvSpPr txBox="1"/>
          <p:nvPr>
            <p:ph idx="4" type="subTitle"/>
          </p:nvPr>
        </p:nvSpPr>
        <p:spPr>
          <a:xfrm>
            <a:off x="5048000" y="1336161"/>
            <a:ext cx="3619800" cy="542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61" name="Shape 261"/>
        <p:cNvGrpSpPr/>
        <p:nvPr/>
      </p:nvGrpSpPr>
      <p:grpSpPr>
        <a:xfrm>
          <a:off x="0" y="0"/>
          <a:ext cx="0" cy="0"/>
          <a:chOff x="0" y="0"/>
          <a:chExt cx="0" cy="0"/>
        </a:xfrm>
      </p:grpSpPr>
      <p:sp>
        <p:nvSpPr>
          <p:cNvPr id="262" name="Google Shape;262;p43"/>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3" name="Google Shape;263;p43"/>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4" name="Google Shape;264;p43"/>
          <p:cNvSpPr txBox="1"/>
          <p:nvPr>
            <p:ph type="title"/>
          </p:nvPr>
        </p:nvSpPr>
        <p:spPr>
          <a:xfrm>
            <a:off x="483175" y="450025"/>
            <a:ext cx="8184600" cy="758100"/>
          </a:xfrm>
          <a:prstGeom prst="rect">
            <a:avLst/>
          </a:prstGeom>
        </p:spPr>
        <p:txBody>
          <a:bodyPr anchorCtr="0" anchor="ctr" bIns="0" lIns="0" spcFirstLastPara="1" rIns="0" wrap="square" tIns="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65" name="Google Shape;265;p43"/>
          <p:cNvSpPr txBox="1"/>
          <p:nvPr>
            <p:ph idx="3" type="subTitle"/>
          </p:nvPr>
        </p:nvSpPr>
        <p:spPr>
          <a:xfrm>
            <a:off x="4831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6" name="Google Shape;266;p43"/>
          <p:cNvSpPr txBox="1"/>
          <p:nvPr>
            <p:ph idx="4" type="subTitle"/>
          </p:nvPr>
        </p:nvSpPr>
        <p:spPr>
          <a:xfrm>
            <a:off x="334772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7" name="Google Shape;267;p43"/>
          <p:cNvSpPr txBox="1"/>
          <p:nvPr>
            <p:ph idx="5" type="subTitle"/>
          </p:nvPr>
        </p:nvSpPr>
        <p:spPr>
          <a:xfrm>
            <a:off x="6212275" y="1336150"/>
            <a:ext cx="2455500" cy="7785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8" name="Google Shape;268;p43"/>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69" name="Shape 269"/>
        <p:cNvGrpSpPr/>
        <p:nvPr/>
      </p:nvGrpSpPr>
      <p:grpSpPr>
        <a:xfrm>
          <a:off x="0" y="0"/>
          <a:ext cx="0" cy="0"/>
          <a:chOff x="0" y="0"/>
          <a:chExt cx="0" cy="0"/>
        </a:xfrm>
      </p:grpSpPr>
      <p:sp>
        <p:nvSpPr>
          <p:cNvPr id="270" name="Google Shape;270;p44"/>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1" name="Google Shape;271;p44"/>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44"/>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44"/>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4" name="Google Shape;274;p44"/>
          <p:cNvSpPr txBox="1"/>
          <p:nvPr>
            <p:ph type="title"/>
          </p:nvPr>
        </p:nvSpPr>
        <p:spPr>
          <a:xfrm>
            <a:off x="366750" y="450025"/>
            <a:ext cx="8184600" cy="7581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75" name="Google Shape;275;p44"/>
          <p:cNvSpPr txBox="1"/>
          <p:nvPr>
            <p:ph idx="5" type="subTitle"/>
          </p:nvPr>
        </p:nvSpPr>
        <p:spPr>
          <a:xfrm>
            <a:off x="366763"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6" name="Google Shape;276;p44"/>
          <p:cNvSpPr txBox="1"/>
          <p:nvPr>
            <p:ph idx="6" type="subTitle"/>
          </p:nvPr>
        </p:nvSpPr>
        <p:spPr>
          <a:xfrm>
            <a:off x="4938738" y="1277907"/>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7" name="Google Shape;277;p44"/>
          <p:cNvSpPr txBox="1"/>
          <p:nvPr>
            <p:ph idx="7" type="subTitle"/>
          </p:nvPr>
        </p:nvSpPr>
        <p:spPr>
          <a:xfrm>
            <a:off x="4938761"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8" name="Google Shape;278;p44"/>
          <p:cNvSpPr txBox="1"/>
          <p:nvPr>
            <p:ph idx="8" type="subTitle"/>
          </p:nvPr>
        </p:nvSpPr>
        <p:spPr>
          <a:xfrm>
            <a:off x="366750" y="3167363"/>
            <a:ext cx="3838500" cy="4812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279" name="Shape 279"/>
        <p:cNvGrpSpPr/>
        <p:nvPr/>
      </p:nvGrpSpPr>
      <p:grpSpPr>
        <a:xfrm>
          <a:off x="0" y="0"/>
          <a:ext cx="0" cy="0"/>
          <a:chOff x="0" y="0"/>
          <a:chExt cx="0" cy="0"/>
        </a:xfrm>
      </p:grpSpPr>
      <p:sp>
        <p:nvSpPr>
          <p:cNvPr id="280" name="Google Shape;280;p4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81" name="Google Shape;281;p45"/>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282" name="Shape 282"/>
        <p:cNvGrpSpPr/>
        <p:nvPr/>
      </p:nvGrpSpPr>
      <p:grpSpPr>
        <a:xfrm>
          <a:off x="0" y="0"/>
          <a:ext cx="0" cy="0"/>
          <a:chOff x="0" y="0"/>
          <a:chExt cx="0" cy="0"/>
        </a:xfrm>
      </p:grpSpPr>
      <p:sp>
        <p:nvSpPr>
          <p:cNvPr id="283" name="Google Shape;283;p46"/>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4" name="Google Shape;284;p46"/>
          <p:cNvSpPr/>
          <p:nvPr>
            <p:ph idx="2" type="pic"/>
          </p:nvPr>
        </p:nvSpPr>
        <p:spPr>
          <a:xfrm>
            <a:off x="4804825" y="1133300"/>
            <a:ext cx="4027500" cy="2392800"/>
          </a:xfrm>
          <a:prstGeom prst="rect">
            <a:avLst/>
          </a:prstGeom>
          <a:noFill/>
          <a:ln>
            <a:noFill/>
          </a:ln>
        </p:spPr>
      </p:sp>
      <p:sp>
        <p:nvSpPr>
          <p:cNvPr id="285" name="Google Shape;285;p46"/>
          <p:cNvSpPr/>
          <p:nvPr>
            <p:ph idx="3" type="pic"/>
          </p:nvPr>
        </p:nvSpPr>
        <p:spPr>
          <a:xfrm>
            <a:off x="311725" y="1133300"/>
            <a:ext cx="4027500" cy="2392800"/>
          </a:xfrm>
          <a:prstGeom prst="rect">
            <a:avLst/>
          </a:prstGeom>
          <a:noFill/>
          <a:ln>
            <a:noFill/>
          </a:ln>
        </p:spPr>
      </p:sp>
      <p:sp>
        <p:nvSpPr>
          <p:cNvPr id="286" name="Google Shape;286;p46"/>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4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88" name="Google Shape;288;p46"/>
          <p:cNvSpPr txBox="1"/>
          <p:nvPr>
            <p:ph idx="5" type="subTitle"/>
          </p:nvPr>
        </p:nvSpPr>
        <p:spPr>
          <a:xfrm>
            <a:off x="3117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9" name="Google Shape;289;p46"/>
          <p:cNvSpPr txBox="1"/>
          <p:nvPr>
            <p:ph idx="6" type="subTitle"/>
          </p:nvPr>
        </p:nvSpPr>
        <p:spPr>
          <a:xfrm>
            <a:off x="4804825" y="3582900"/>
            <a:ext cx="40275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290" name="Shape 290"/>
        <p:cNvGrpSpPr/>
        <p:nvPr/>
      </p:nvGrpSpPr>
      <p:grpSpPr>
        <a:xfrm>
          <a:off x="0" y="0"/>
          <a:ext cx="0" cy="0"/>
          <a:chOff x="0" y="0"/>
          <a:chExt cx="0" cy="0"/>
        </a:xfrm>
      </p:grpSpPr>
      <p:sp>
        <p:nvSpPr>
          <p:cNvPr id="291" name="Google Shape;291;p47"/>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2" name="Google Shape;292;p47"/>
          <p:cNvSpPr/>
          <p:nvPr>
            <p:ph idx="2" type="pic"/>
          </p:nvPr>
        </p:nvSpPr>
        <p:spPr>
          <a:xfrm>
            <a:off x="6205225" y="1128325"/>
            <a:ext cx="2627100" cy="2273100"/>
          </a:xfrm>
          <a:prstGeom prst="rect">
            <a:avLst/>
          </a:prstGeom>
          <a:noFill/>
          <a:ln>
            <a:noFill/>
          </a:ln>
        </p:spPr>
      </p:sp>
      <p:sp>
        <p:nvSpPr>
          <p:cNvPr id="293" name="Google Shape;293;p47"/>
          <p:cNvSpPr/>
          <p:nvPr>
            <p:ph idx="3" type="pic"/>
          </p:nvPr>
        </p:nvSpPr>
        <p:spPr>
          <a:xfrm>
            <a:off x="311725" y="1128325"/>
            <a:ext cx="2627100" cy="2273100"/>
          </a:xfrm>
          <a:prstGeom prst="rect">
            <a:avLst/>
          </a:prstGeom>
          <a:noFill/>
          <a:ln>
            <a:noFill/>
          </a:ln>
        </p:spPr>
      </p:sp>
      <p:sp>
        <p:nvSpPr>
          <p:cNvPr id="294" name="Google Shape;294;p47"/>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5" name="Google Shape;295;p47"/>
          <p:cNvSpPr/>
          <p:nvPr>
            <p:ph idx="5" type="pic"/>
          </p:nvPr>
        </p:nvSpPr>
        <p:spPr>
          <a:xfrm>
            <a:off x="3255250" y="1128325"/>
            <a:ext cx="2627100" cy="2273100"/>
          </a:xfrm>
          <a:prstGeom prst="rect">
            <a:avLst/>
          </a:prstGeom>
          <a:noFill/>
          <a:ln>
            <a:noFill/>
          </a:ln>
        </p:spPr>
      </p:sp>
      <p:sp>
        <p:nvSpPr>
          <p:cNvPr id="296" name="Google Shape;296;p47"/>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7" name="Google Shape;297;p4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98" name="Google Shape;298;p47"/>
          <p:cNvSpPr txBox="1"/>
          <p:nvPr>
            <p:ph idx="7" type="subTitle"/>
          </p:nvPr>
        </p:nvSpPr>
        <p:spPr>
          <a:xfrm>
            <a:off x="3117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9" name="Google Shape;299;p47"/>
          <p:cNvSpPr txBox="1"/>
          <p:nvPr>
            <p:ph idx="8" type="subTitle"/>
          </p:nvPr>
        </p:nvSpPr>
        <p:spPr>
          <a:xfrm>
            <a:off x="6205225"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00" name="Google Shape;300;p47"/>
          <p:cNvSpPr txBox="1"/>
          <p:nvPr>
            <p:ph idx="9" type="subTitle"/>
          </p:nvPr>
        </p:nvSpPr>
        <p:spPr>
          <a:xfrm>
            <a:off x="3255250" y="3430500"/>
            <a:ext cx="2627100" cy="4812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01" name="Shape 301"/>
        <p:cNvGrpSpPr/>
        <p:nvPr/>
      </p:nvGrpSpPr>
      <p:grpSpPr>
        <a:xfrm>
          <a:off x="0" y="0"/>
          <a:ext cx="0" cy="0"/>
          <a:chOff x="0" y="0"/>
          <a:chExt cx="0" cy="0"/>
        </a:xfrm>
      </p:grpSpPr>
      <p:sp>
        <p:nvSpPr>
          <p:cNvPr id="302" name="Google Shape;302;p48"/>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03" name="Shape 303"/>
        <p:cNvGrpSpPr/>
        <p:nvPr/>
      </p:nvGrpSpPr>
      <p:grpSpPr>
        <a:xfrm>
          <a:off x="0" y="0"/>
          <a:ext cx="0" cy="0"/>
          <a:chOff x="0" y="0"/>
          <a:chExt cx="0" cy="0"/>
        </a:xfrm>
      </p:grpSpPr>
      <p:sp>
        <p:nvSpPr>
          <p:cNvPr id="304" name="Google Shape;304;p49"/>
          <p:cNvSpPr/>
          <p:nvPr>
            <p:ph idx="2" type="pic"/>
          </p:nvPr>
        </p:nvSpPr>
        <p:spPr>
          <a:xfrm>
            <a:off x="3389600" y="118913"/>
            <a:ext cx="1643700" cy="1535100"/>
          </a:xfrm>
          <a:prstGeom prst="rect">
            <a:avLst/>
          </a:prstGeom>
          <a:noFill/>
          <a:ln>
            <a:noFill/>
          </a:ln>
        </p:spPr>
      </p:sp>
      <p:sp>
        <p:nvSpPr>
          <p:cNvPr id="305" name="Google Shape;305;p49"/>
          <p:cNvSpPr/>
          <p:nvPr>
            <p:ph idx="3" type="pic"/>
          </p:nvPr>
        </p:nvSpPr>
        <p:spPr>
          <a:xfrm>
            <a:off x="5195935" y="118913"/>
            <a:ext cx="1643700" cy="1535100"/>
          </a:xfrm>
          <a:prstGeom prst="rect">
            <a:avLst/>
          </a:prstGeom>
          <a:noFill/>
          <a:ln>
            <a:noFill/>
          </a:ln>
        </p:spPr>
      </p:sp>
      <p:sp>
        <p:nvSpPr>
          <p:cNvPr id="306" name="Google Shape;306;p49"/>
          <p:cNvSpPr/>
          <p:nvPr>
            <p:ph idx="4" type="pic"/>
          </p:nvPr>
        </p:nvSpPr>
        <p:spPr>
          <a:xfrm>
            <a:off x="7002270" y="118913"/>
            <a:ext cx="1643700" cy="1535100"/>
          </a:xfrm>
          <a:prstGeom prst="rect">
            <a:avLst/>
          </a:prstGeom>
          <a:noFill/>
          <a:ln>
            <a:noFill/>
          </a:ln>
        </p:spPr>
      </p:sp>
      <p:sp>
        <p:nvSpPr>
          <p:cNvPr id="307" name="Google Shape;307;p49"/>
          <p:cNvSpPr/>
          <p:nvPr>
            <p:ph idx="5" type="pic"/>
          </p:nvPr>
        </p:nvSpPr>
        <p:spPr>
          <a:xfrm>
            <a:off x="3389588" y="1804212"/>
            <a:ext cx="1643700" cy="1535100"/>
          </a:xfrm>
          <a:prstGeom prst="rect">
            <a:avLst/>
          </a:prstGeom>
          <a:noFill/>
          <a:ln>
            <a:noFill/>
          </a:ln>
        </p:spPr>
      </p:sp>
      <p:sp>
        <p:nvSpPr>
          <p:cNvPr id="308" name="Google Shape;308;p49"/>
          <p:cNvSpPr/>
          <p:nvPr>
            <p:ph idx="6" type="pic"/>
          </p:nvPr>
        </p:nvSpPr>
        <p:spPr>
          <a:xfrm>
            <a:off x="5195922" y="1804212"/>
            <a:ext cx="1643700" cy="1535100"/>
          </a:xfrm>
          <a:prstGeom prst="rect">
            <a:avLst/>
          </a:prstGeom>
          <a:noFill/>
          <a:ln>
            <a:noFill/>
          </a:ln>
        </p:spPr>
      </p:sp>
      <p:sp>
        <p:nvSpPr>
          <p:cNvPr id="309" name="Google Shape;309;p49"/>
          <p:cNvSpPr/>
          <p:nvPr>
            <p:ph idx="7" type="pic"/>
          </p:nvPr>
        </p:nvSpPr>
        <p:spPr>
          <a:xfrm>
            <a:off x="7002257" y="1804212"/>
            <a:ext cx="1643700" cy="1535100"/>
          </a:xfrm>
          <a:prstGeom prst="rect">
            <a:avLst/>
          </a:prstGeom>
          <a:noFill/>
          <a:ln>
            <a:noFill/>
          </a:ln>
        </p:spPr>
      </p:sp>
      <p:sp>
        <p:nvSpPr>
          <p:cNvPr id="310" name="Google Shape;310;p49"/>
          <p:cNvSpPr txBox="1"/>
          <p:nvPr>
            <p:ph type="title"/>
          </p:nvPr>
        </p:nvSpPr>
        <p:spPr>
          <a:xfrm>
            <a:off x="351550" y="445025"/>
            <a:ext cx="2596800" cy="1706400"/>
          </a:xfrm>
          <a:prstGeom prst="rect">
            <a:avLst/>
          </a:prstGeom>
          <a:noFill/>
          <a:ln>
            <a:noFill/>
          </a:ln>
        </p:spPr>
        <p:txBody>
          <a:bodyPr anchorCtr="0" anchor="ctr"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11" name="Google Shape;311;p49"/>
          <p:cNvSpPr/>
          <p:nvPr>
            <p:ph idx="8" type="pic"/>
          </p:nvPr>
        </p:nvSpPr>
        <p:spPr>
          <a:xfrm>
            <a:off x="3389588" y="3489487"/>
            <a:ext cx="1643700" cy="1535100"/>
          </a:xfrm>
          <a:prstGeom prst="rect">
            <a:avLst/>
          </a:prstGeom>
          <a:noFill/>
          <a:ln>
            <a:noFill/>
          </a:ln>
        </p:spPr>
      </p:sp>
      <p:sp>
        <p:nvSpPr>
          <p:cNvPr id="312" name="Google Shape;312;p49"/>
          <p:cNvSpPr/>
          <p:nvPr>
            <p:ph idx="9" type="pic"/>
          </p:nvPr>
        </p:nvSpPr>
        <p:spPr>
          <a:xfrm>
            <a:off x="5195922" y="3489487"/>
            <a:ext cx="1643700" cy="1535100"/>
          </a:xfrm>
          <a:prstGeom prst="rect">
            <a:avLst/>
          </a:prstGeom>
          <a:noFill/>
          <a:ln>
            <a:noFill/>
          </a:ln>
        </p:spPr>
      </p:sp>
      <p:sp>
        <p:nvSpPr>
          <p:cNvPr id="313" name="Google Shape;313;p49"/>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2.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83950" y="3166425"/>
            <a:ext cx="6424800" cy="1517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indent="-304800" lvl="1" marL="914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indent="-304800" lvl="2" marL="1371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indent="-304800" lvl="3" marL="1828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indent="-304800" lvl="4" marL="22860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indent="-304800" lvl="5" marL="2743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indent="-304800" lvl="6" marL="3200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indent="-304800" lvl="7" marL="3657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indent="-304800" lvl="8" marL="411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p:txBody>
      </p:sp>
      <p:sp>
        <p:nvSpPr>
          <p:cNvPr id="52" name="Google Shape;52;p13"/>
          <p:cNvSpPr txBox="1"/>
          <p:nvPr>
            <p:ph type="title"/>
          </p:nvPr>
        </p:nvSpPr>
        <p:spPr>
          <a:xfrm>
            <a:off x="278750" y="513900"/>
            <a:ext cx="5802000" cy="11448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7.png"/><Relationship Id="rId6" Type="http://schemas.openxmlformats.org/officeDocument/2006/relationships/hyperlink" Target="https://www.usnews.com/best-colleges/rankings/national-universities/top-public?_sort=rank&amp;_sortDirection=asc" TargetMode="External"/><Relationship Id="rId7" Type="http://schemas.openxmlformats.org/officeDocument/2006/relationships/hyperlink" Target="https://www.topuniversities.com/world-university-ranking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3.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ucla-earnings-dashboard.onrender.com/" TargetMode="External"/><Relationship Id="rId4" Type="http://schemas.openxmlformats.org/officeDocument/2006/relationships/image" Target="../media/image44.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one41xp-income-dashboard.onrender.com/" TargetMode="Externa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0"/>
          <p:cNvSpPr txBox="1"/>
          <p:nvPr/>
        </p:nvSpPr>
        <p:spPr>
          <a:xfrm>
            <a:off x="276076" y="3604588"/>
            <a:ext cx="6382200" cy="3009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None/>
            </a:pPr>
            <a:r>
              <a:rPr lang="en" sz="1100">
                <a:solidFill>
                  <a:srgbClr val="595959"/>
                </a:solidFill>
                <a:latin typeface="Lato"/>
                <a:ea typeface="Lato"/>
                <a:cs typeface="Lato"/>
                <a:sym typeface="Lato"/>
              </a:rPr>
              <a:t>Abdul Bholat, Albert Carreno, Andrew Darwin, Anish Deshpande, Caleb Williams, Naren Prakash</a:t>
            </a:r>
            <a:endParaRPr sz="1100">
              <a:solidFill>
                <a:schemeClr val="lt1"/>
              </a:solidFill>
              <a:latin typeface="Lato"/>
              <a:ea typeface="Lato"/>
              <a:cs typeface="Lato"/>
              <a:sym typeface="Lato"/>
            </a:endParaRPr>
          </a:p>
        </p:txBody>
      </p:sp>
      <p:cxnSp>
        <p:nvCxnSpPr>
          <p:cNvPr id="319" name="Google Shape;319;p50"/>
          <p:cNvCxnSpPr/>
          <p:nvPr/>
        </p:nvCxnSpPr>
        <p:spPr>
          <a:xfrm rot="10800000">
            <a:off x="283800" y="3964328"/>
            <a:ext cx="6425100" cy="0"/>
          </a:xfrm>
          <a:prstGeom prst="straightConnector1">
            <a:avLst/>
          </a:prstGeom>
          <a:noFill/>
          <a:ln cap="flat" cmpd="sng" w="9525">
            <a:solidFill>
              <a:schemeClr val="lt2"/>
            </a:solidFill>
            <a:prstDash val="solid"/>
            <a:round/>
            <a:headEnd len="med" w="med" type="none"/>
            <a:tailEnd len="med" w="med" type="none"/>
          </a:ln>
        </p:spPr>
      </p:cxnSp>
      <p:cxnSp>
        <p:nvCxnSpPr>
          <p:cNvPr id="320" name="Google Shape;320;p50"/>
          <p:cNvCxnSpPr/>
          <p:nvPr/>
        </p:nvCxnSpPr>
        <p:spPr>
          <a:xfrm rot="10800000">
            <a:off x="283800" y="4324039"/>
            <a:ext cx="6425100" cy="0"/>
          </a:xfrm>
          <a:prstGeom prst="straightConnector1">
            <a:avLst/>
          </a:prstGeom>
          <a:noFill/>
          <a:ln cap="flat" cmpd="sng" w="9525">
            <a:solidFill>
              <a:schemeClr val="lt2"/>
            </a:solidFill>
            <a:prstDash val="solid"/>
            <a:round/>
            <a:headEnd len="med" w="med" type="none"/>
            <a:tailEnd len="med" w="med" type="none"/>
          </a:ln>
        </p:spPr>
      </p:cxnSp>
      <p:cxnSp>
        <p:nvCxnSpPr>
          <p:cNvPr id="321" name="Google Shape;321;p50"/>
          <p:cNvCxnSpPr/>
          <p:nvPr/>
        </p:nvCxnSpPr>
        <p:spPr>
          <a:xfrm rot="10800000">
            <a:off x="283800" y="4683725"/>
            <a:ext cx="6425100" cy="0"/>
          </a:xfrm>
          <a:prstGeom prst="straightConnector1">
            <a:avLst/>
          </a:prstGeom>
          <a:noFill/>
          <a:ln cap="flat" cmpd="sng" w="9525">
            <a:solidFill>
              <a:schemeClr val="lt2"/>
            </a:solidFill>
            <a:prstDash val="solid"/>
            <a:round/>
            <a:headEnd len="med" w="med" type="none"/>
            <a:tailEnd len="med" w="med" type="none"/>
          </a:ln>
        </p:spPr>
      </p:cxnSp>
      <p:cxnSp>
        <p:nvCxnSpPr>
          <p:cNvPr id="322" name="Google Shape;322;p50"/>
          <p:cNvCxnSpPr/>
          <p:nvPr/>
        </p:nvCxnSpPr>
        <p:spPr>
          <a:xfrm rot="10800000">
            <a:off x="750" y="361488"/>
            <a:ext cx="9102000" cy="0"/>
          </a:xfrm>
          <a:prstGeom prst="straightConnector1">
            <a:avLst/>
          </a:prstGeom>
          <a:noFill/>
          <a:ln cap="flat" cmpd="sng" w="9525">
            <a:solidFill>
              <a:schemeClr val="lt2"/>
            </a:solidFill>
            <a:prstDash val="solid"/>
            <a:round/>
            <a:headEnd len="med" w="med" type="none"/>
            <a:tailEnd len="med" w="med" type="none"/>
          </a:ln>
        </p:spPr>
      </p:cxnSp>
      <p:pic>
        <p:nvPicPr>
          <p:cNvPr descr="An architectural detail of a modern building." id="323" name="Google Shape;323;p50"/>
          <p:cNvPicPr preferRelativeResize="0"/>
          <p:nvPr>
            <p:ph idx="2" type="pic"/>
          </p:nvPr>
        </p:nvPicPr>
        <p:blipFill rotWithShape="1">
          <a:blip r:embed="rId3">
            <a:alphaModFix/>
          </a:blip>
          <a:srcRect b="0" l="61984" r="8587" t="0"/>
          <a:stretch/>
        </p:blipFill>
        <p:spPr>
          <a:xfrm>
            <a:off x="6877050" y="0"/>
            <a:ext cx="2271002" cy="5143501"/>
          </a:xfrm>
          <a:prstGeom prst="rect">
            <a:avLst/>
          </a:prstGeom>
          <a:noFill/>
          <a:ln>
            <a:noFill/>
          </a:ln>
        </p:spPr>
      </p:pic>
      <p:sp>
        <p:nvSpPr>
          <p:cNvPr id="324" name="Google Shape;324;p50"/>
          <p:cNvSpPr txBox="1"/>
          <p:nvPr>
            <p:ph idx="4294967295" type="title"/>
          </p:nvPr>
        </p:nvSpPr>
        <p:spPr>
          <a:xfrm>
            <a:off x="278750" y="513900"/>
            <a:ext cx="5802000" cy="2401200"/>
          </a:xfrm>
          <a:prstGeom prst="rect">
            <a:avLst/>
          </a:prstGeom>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 sz="5200">
                <a:solidFill>
                  <a:srgbClr val="000000"/>
                </a:solidFill>
              </a:rPr>
              <a:t>Graduate Earnings Across Institutions and Programs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5" name="Shape 405"/>
        <p:cNvGrpSpPr/>
        <p:nvPr/>
      </p:nvGrpSpPr>
      <p:grpSpPr>
        <a:xfrm>
          <a:off x="0" y="0"/>
          <a:ext cx="0" cy="0"/>
          <a:chOff x="0" y="0"/>
          <a:chExt cx="0" cy="0"/>
        </a:xfrm>
      </p:grpSpPr>
      <p:sp>
        <p:nvSpPr>
          <p:cNvPr id="406" name="Google Shape;406;p59"/>
          <p:cNvSpPr txBox="1"/>
          <p:nvPr>
            <p:ph type="title"/>
          </p:nvPr>
        </p:nvSpPr>
        <p:spPr>
          <a:xfrm>
            <a:off x="1073550" y="2274100"/>
            <a:ext cx="6940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Playfair Display"/>
                <a:ea typeface="Playfair Display"/>
                <a:cs typeface="Playfair Display"/>
                <a:sym typeface="Playfair Display"/>
              </a:rPr>
              <a:t>Comparing UCLA to Other Institutions</a:t>
            </a:r>
            <a:endParaRPr sz="3020">
              <a:latin typeface="Playfair Display"/>
              <a:ea typeface="Playfair Display"/>
              <a:cs typeface="Playfair Display"/>
              <a:sym typeface="Playfair Display"/>
            </a:endParaRPr>
          </a:p>
        </p:txBody>
      </p:sp>
      <p:cxnSp>
        <p:nvCxnSpPr>
          <p:cNvPr id="407" name="Google Shape;407;p59"/>
          <p:cNvCxnSpPr/>
          <p:nvPr/>
        </p:nvCxnSpPr>
        <p:spPr>
          <a:xfrm rot="10800000">
            <a:off x="254995" y="1024325"/>
            <a:ext cx="8577300" cy="0"/>
          </a:xfrm>
          <a:prstGeom prst="straightConnector1">
            <a:avLst/>
          </a:prstGeom>
          <a:noFill/>
          <a:ln cap="flat" cmpd="sng" w="9525">
            <a:solidFill>
              <a:srgbClr val="000000"/>
            </a:solidFill>
            <a:prstDash val="solid"/>
            <a:round/>
            <a:headEnd len="med" w="med" type="none"/>
            <a:tailEnd len="med" w="med" type="none"/>
          </a:ln>
        </p:spPr>
      </p:cxnSp>
      <p:cxnSp>
        <p:nvCxnSpPr>
          <p:cNvPr id="408" name="Google Shape;408;p59"/>
          <p:cNvCxnSpPr/>
          <p:nvPr/>
        </p:nvCxnSpPr>
        <p:spPr>
          <a:xfrm rot="10800000">
            <a:off x="283345" y="4096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60"/>
          <p:cNvSpPr txBox="1"/>
          <p:nvPr>
            <p:ph type="title"/>
          </p:nvPr>
        </p:nvSpPr>
        <p:spPr>
          <a:xfrm>
            <a:off x="1433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UCLA vs. Top 10 Nationwide Schools</a:t>
            </a:r>
            <a:endParaRPr>
              <a:latin typeface="Playfair Display"/>
              <a:ea typeface="Playfair Display"/>
              <a:cs typeface="Playfair Display"/>
              <a:sym typeface="Playfair Display"/>
            </a:endParaRPr>
          </a:p>
        </p:txBody>
      </p:sp>
      <p:cxnSp>
        <p:nvCxnSpPr>
          <p:cNvPr id="414" name="Google Shape;414;p60"/>
          <p:cNvCxnSpPr/>
          <p:nvPr/>
        </p:nvCxnSpPr>
        <p:spPr>
          <a:xfrm rot="10800000">
            <a:off x="229970" y="503750"/>
            <a:ext cx="8577300" cy="0"/>
          </a:xfrm>
          <a:prstGeom prst="straightConnector1">
            <a:avLst/>
          </a:prstGeom>
          <a:noFill/>
          <a:ln cap="flat" cmpd="sng" w="9525">
            <a:solidFill>
              <a:srgbClr val="000000"/>
            </a:solidFill>
            <a:prstDash val="solid"/>
            <a:round/>
            <a:headEnd len="med" w="med" type="none"/>
            <a:tailEnd len="med" w="med" type="none"/>
          </a:ln>
        </p:spPr>
      </p:cxnSp>
      <p:pic>
        <p:nvPicPr>
          <p:cNvPr id="415" name="Google Shape;415;p60" title="ucla_vs_ivies.png"/>
          <p:cNvPicPr preferRelativeResize="0"/>
          <p:nvPr/>
        </p:nvPicPr>
        <p:blipFill>
          <a:blip r:embed="rId4">
            <a:alphaModFix/>
          </a:blip>
          <a:stretch>
            <a:fillRect/>
          </a:stretch>
        </p:blipFill>
        <p:spPr>
          <a:xfrm>
            <a:off x="0" y="503750"/>
            <a:ext cx="9144003" cy="4609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9" name="Shape 419"/>
        <p:cNvGrpSpPr/>
        <p:nvPr/>
      </p:nvGrpSpPr>
      <p:grpSpPr>
        <a:xfrm>
          <a:off x="0" y="0"/>
          <a:ext cx="0" cy="0"/>
          <a:chOff x="0" y="0"/>
          <a:chExt cx="0" cy="0"/>
        </a:xfrm>
      </p:grpSpPr>
      <p:sp>
        <p:nvSpPr>
          <p:cNvPr id="420" name="Google Shape;420;p61"/>
          <p:cNvSpPr txBox="1"/>
          <p:nvPr>
            <p:ph type="title"/>
          </p:nvPr>
        </p:nvSpPr>
        <p:spPr>
          <a:xfrm>
            <a:off x="1949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Other Comparisons to Top 10 Schools</a:t>
            </a:r>
            <a:endParaRPr>
              <a:latin typeface="Playfair Display"/>
              <a:ea typeface="Playfair Display"/>
              <a:cs typeface="Playfair Display"/>
              <a:sym typeface="Playfair Display"/>
            </a:endParaRPr>
          </a:p>
        </p:txBody>
      </p:sp>
      <p:cxnSp>
        <p:nvCxnSpPr>
          <p:cNvPr id="421" name="Google Shape;421;p61"/>
          <p:cNvCxnSpPr/>
          <p:nvPr/>
        </p:nvCxnSpPr>
        <p:spPr>
          <a:xfrm rot="10800000">
            <a:off x="234995" y="593675"/>
            <a:ext cx="8577300" cy="0"/>
          </a:xfrm>
          <a:prstGeom prst="straightConnector1">
            <a:avLst/>
          </a:prstGeom>
          <a:noFill/>
          <a:ln cap="flat" cmpd="sng" w="9525">
            <a:solidFill>
              <a:srgbClr val="000000"/>
            </a:solidFill>
            <a:prstDash val="solid"/>
            <a:round/>
            <a:headEnd len="med" w="med" type="none"/>
            <a:tailEnd len="med" w="med" type="none"/>
          </a:ln>
        </p:spPr>
      </p:cxnSp>
      <p:pic>
        <p:nvPicPr>
          <p:cNvPr id="422" name="Google Shape;422;p61" title="ucla_instate_tuition_comparison.png"/>
          <p:cNvPicPr preferRelativeResize="0"/>
          <p:nvPr/>
        </p:nvPicPr>
        <p:blipFill>
          <a:blip r:embed="rId4">
            <a:alphaModFix/>
          </a:blip>
          <a:stretch>
            <a:fillRect/>
          </a:stretch>
        </p:blipFill>
        <p:spPr>
          <a:xfrm>
            <a:off x="0" y="638825"/>
            <a:ext cx="4572001" cy="2743653"/>
          </a:xfrm>
          <a:prstGeom prst="rect">
            <a:avLst/>
          </a:prstGeom>
          <a:noFill/>
          <a:ln>
            <a:noFill/>
          </a:ln>
        </p:spPr>
      </p:pic>
      <p:pic>
        <p:nvPicPr>
          <p:cNvPr id="423" name="Google Shape;423;p61" title="ucla_undergrad_enrollment_comparison.png"/>
          <p:cNvPicPr preferRelativeResize="0"/>
          <p:nvPr/>
        </p:nvPicPr>
        <p:blipFill>
          <a:blip r:embed="rId5">
            <a:alphaModFix/>
          </a:blip>
          <a:stretch>
            <a:fillRect/>
          </a:stretch>
        </p:blipFill>
        <p:spPr>
          <a:xfrm>
            <a:off x="4185032" y="2399850"/>
            <a:ext cx="4571991" cy="2743650"/>
          </a:xfrm>
          <a:prstGeom prst="rect">
            <a:avLst/>
          </a:prstGeom>
          <a:noFill/>
          <a:ln>
            <a:noFill/>
          </a:ln>
        </p:spPr>
      </p:pic>
      <p:sp>
        <p:nvSpPr>
          <p:cNvPr id="424" name="Google Shape;424;p61"/>
          <p:cNvSpPr txBox="1"/>
          <p:nvPr>
            <p:ph idx="1" type="body"/>
          </p:nvPr>
        </p:nvSpPr>
        <p:spPr>
          <a:xfrm>
            <a:off x="98900" y="4385700"/>
            <a:ext cx="2990100" cy="75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800" u="sng">
                <a:solidFill>
                  <a:schemeClr val="hlink"/>
                </a:solidFill>
                <a:latin typeface="Lato"/>
                <a:ea typeface="Lato"/>
                <a:cs typeface="Lato"/>
                <a:sym typeface="Lato"/>
                <a:hlinkClick r:id="rId6"/>
              </a:rPr>
              <a:t>https://www.usnews.com/best-colleges/rankings/national-universities/top-public?_sort=rank&amp;_sortDirection=asc</a:t>
            </a:r>
            <a:endParaRPr sz="800">
              <a:latin typeface="Lato"/>
              <a:ea typeface="Lato"/>
              <a:cs typeface="Lato"/>
              <a:sym typeface="Lato"/>
            </a:endParaRPr>
          </a:p>
          <a:p>
            <a:pPr indent="0" lvl="0" marL="0" rtl="0" algn="l">
              <a:spcBef>
                <a:spcPts val="1200"/>
              </a:spcBef>
              <a:spcAft>
                <a:spcPts val="1200"/>
              </a:spcAft>
              <a:buClr>
                <a:schemeClr val="dk1"/>
              </a:buClr>
              <a:buSzPts val="1100"/>
              <a:buFont typeface="Arial"/>
              <a:buNone/>
            </a:pPr>
            <a:r>
              <a:rPr lang="en" sz="800" u="sng">
                <a:solidFill>
                  <a:schemeClr val="accent5"/>
                </a:solidFill>
                <a:latin typeface="Lato"/>
                <a:ea typeface="Lato"/>
                <a:cs typeface="Lato"/>
                <a:sym typeface="Lato"/>
                <a:hlinkClick r:id="rId7">
                  <a:extLst>
                    <a:ext uri="{A12FA001-AC4F-418D-AE19-62706E023703}">
                      <ahyp:hlinkClr val="tx"/>
                    </a:ext>
                  </a:extLst>
                </a:hlinkClick>
              </a:rPr>
              <a:t>https://www.topuniversities.com/world-university-rankings</a:t>
            </a:r>
            <a:endParaRPr sz="8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p62"/>
          <p:cNvSpPr txBox="1"/>
          <p:nvPr>
            <p:ph type="title"/>
          </p:nvPr>
        </p:nvSpPr>
        <p:spPr>
          <a:xfrm>
            <a:off x="1299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UCLA vs. Other Top Public Schools</a:t>
            </a:r>
            <a:endParaRPr>
              <a:latin typeface="Playfair Display"/>
              <a:ea typeface="Playfair Display"/>
              <a:cs typeface="Playfair Display"/>
              <a:sym typeface="Playfair Display"/>
            </a:endParaRPr>
          </a:p>
        </p:txBody>
      </p:sp>
      <p:cxnSp>
        <p:nvCxnSpPr>
          <p:cNvPr id="430" name="Google Shape;430;p62"/>
          <p:cNvCxnSpPr/>
          <p:nvPr/>
        </p:nvCxnSpPr>
        <p:spPr>
          <a:xfrm rot="10800000">
            <a:off x="254995" y="523725"/>
            <a:ext cx="8577300" cy="0"/>
          </a:xfrm>
          <a:prstGeom prst="straightConnector1">
            <a:avLst/>
          </a:prstGeom>
          <a:noFill/>
          <a:ln cap="flat" cmpd="sng" w="9525">
            <a:solidFill>
              <a:srgbClr val="000000"/>
            </a:solidFill>
            <a:prstDash val="solid"/>
            <a:round/>
            <a:headEnd len="med" w="med" type="none"/>
            <a:tailEnd len="med" w="med" type="none"/>
          </a:ln>
        </p:spPr>
      </p:cxnSp>
      <p:pic>
        <p:nvPicPr>
          <p:cNvPr id="431" name="Google Shape;431;p62" title="ucla_vs_toppublic.png"/>
          <p:cNvPicPr preferRelativeResize="0"/>
          <p:nvPr/>
        </p:nvPicPr>
        <p:blipFill>
          <a:blip r:embed="rId4">
            <a:alphaModFix/>
          </a:blip>
          <a:stretch>
            <a:fillRect/>
          </a:stretch>
        </p:blipFill>
        <p:spPr>
          <a:xfrm>
            <a:off x="0" y="523725"/>
            <a:ext cx="9144003" cy="4619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pic>
        <p:nvPicPr>
          <p:cNvPr id="436" name="Google Shape;436;p63" title="ucla_vs_ca_histogram.png"/>
          <p:cNvPicPr preferRelativeResize="0"/>
          <p:nvPr/>
        </p:nvPicPr>
        <p:blipFill>
          <a:blip r:embed="rId4">
            <a:alphaModFix/>
          </a:blip>
          <a:stretch>
            <a:fillRect/>
          </a:stretch>
        </p:blipFill>
        <p:spPr>
          <a:xfrm>
            <a:off x="0" y="572700"/>
            <a:ext cx="9144003" cy="4570798"/>
          </a:xfrm>
          <a:prstGeom prst="rect">
            <a:avLst/>
          </a:prstGeom>
          <a:noFill/>
          <a:ln>
            <a:noFill/>
          </a:ln>
        </p:spPr>
      </p:pic>
      <p:sp>
        <p:nvSpPr>
          <p:cNvPr id="437" name="Google Shape;437;p63"/>
          <p:cNvSpPr txBox="1"/>
          <p:nvPr>
            <p:ph type="title"/>
          </p:nvPr>
        </p:nvSpPr>
        <p:spPr>
          <a:xfrm>
            <a:off x="1449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UCLA vs. California Schools</a:t>
            </a:r>
            <a:endParaRPr>
              <a:latin typeface="Playfair Display"/>
              <a:ea typeface="Playfair Display"/>
              <a:cs typeface="Playfair Display"/>
              <a:sym typeface="Playfair Display"/>
            </a:endParaRPr>
          </a:p>
        </p:txBody>
      </p:sp>
      <p:sp>
        <p:nvSpPr>
          <p:cNvPr id="438" name="Google Shape;438;p63"/>
          <p:cNvSpPr txBox="1"/>
          <p:nvPr>
            <p:ph idx="1" type="body"/>
          </p:nvPr>
        </p:nvSpPr>
        <p:spPr>
          <a:xfrm>
            <a:off x="6119725" y="903950"/>
            <a:ext cx="2743500" cy="2169000"/>
          </a:xfrm>
          <a:prstGeom prst="rect">
            <a:avLst/>
          </a:prstGeom>
          <a:noFill/>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50">
                <a:latin typeface="Lato"/>
                <a:ea typeface="Lato"/>
                <a:cs typeface="Lato"/>
                <a:sym typeface="Lato"/>
              </a:rPr>
              <a:t>- 671 CA Schools being compared to UCLA, 93rd percentile</a:t>
            </a:r>
            <a:endParaRPr sz="1250">
              <a:latin typeface="Lato"/>
              <a:ea typeface="Lato"/>
              <a:cs typeface="Lato"/>
              <a:sym typeface="Lato"/>
            </a:endParaRPr>
          </a:p>
          <a:p>
            <a:pPr indent="0" lvl="0" marL="0" rtl="0" algn="l">
              <a:lnSpc>
                <a:spcPct val="100000"/>
              </a:lnSpc>
              <a:spcBef>
                <a:spcPts val="1200"/>
              </a:spcBef>
              <a:spcAft>
                <a:spcPts val="0"/>
              </a:spcAft>
              <a:buNone/>
            </a:pPr>
            <a:r>
              <a:rPr lang="en" sz="1250">
                <a:latin typeface="Lato"/>
                <a:ea typeface="Lato"/>
                <a:cs typeface="Lato"/>
                <a:sym typeface="Lato"/>
              </a:rPr>
              <a:t>~ 45 schools placing above UCLA in California for median income after graduation, including:</a:t>
            </a:r>
            <a:endParaRPr sz="1250">
              <a:latin typeface="Lato"/>
              <a:ea typeface="Lato"/>
              <a:cs typeface="Lato"/>
              <a:sym typeface="Lato"/>
            </a:endParaRPr>
          </a:p>
          <a:p>
            <a:pPr indent="0" lvl="0" marL="0" rtl="0" algn="l">
              <a:lnSpc>
                <a:spcPct val="100000"/>
              </a:lnSpc>
              <a:spcBef>
                <a:spcPts val="1200"/>
              </a:spcBef>
              <a:spcAft>
                <a:spcPts val="1200"/>
              </a:spcAft>
              <a:buNone/>
            </a:pPr>
            <a:r>
              <a:rPr lang="en" sz="1250">
                <a:latin typeface="Lato"/>
                <a:ea typeface="Lato"/>
                <a:cs typeface="Lato"/>
                <a:sym typeface="Lato"/>
              </a:rPr>
              <a:t>- </a:t>
            </a:r>
            <a:r>
              <a:rPr lang="en" sz="1250">
                <a:latin typeface="Lato"/>
                <a:ea typeface="Lato"/>
                <a:cs typeface="Lato"/>
                <a:sym typeface="Lato"/>
              </a:rPr>
              <a:t>Harvey Mudd, Stanford, Cal Tech, USC, UC Berkeley</a:t>
            </a:r>
            <a:endParaRPr sz="1250">
              <a:latin typeface="Lato"/>
              <a:ea typeface="Lato"/>
              <a:cs typeface="Lato"/>
              <a:sym typeface="Lato"/>
            </a:endParaRPr>
          </a:p>
        </p:txBody>
      </p:sp>
      <p:cxnSp>
        <p:nvCxnSpPr>
          <p:cNvPr id="439" name="Google Shape;439;p63"/>
          <p:cNvCxnSpPr/>
          <p:nvPr/>
        </p:nvCxnSpPr>
        <p:spPr>
          <a:xfrm rot="10800000">
            <a:off x="234995" y="572700"/>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pic>
        <p:nvPicPr>
          <p:cNvPr id="444" name="Google Shape;444;p64" title="Screenshot 2025-06-03 at 6.33.32 PM.png"/>
          <p:cNvPicPr preferRelativeResize="0"/>
          <p:nvPr/>
        </p:nvPicPr>
        <p:blipFill rotWithShape="1">
          <a:blip r:embed="rId4">
            <a:alphaModFix/>
          </a:blip>
          <a:srcRect b="0" l="0" r="0" t="3232"/>
          <a:stretch/>
        </p:blipFill>
        <p:spPr>
          <a:xfrm>
            <a:off x="0" y="166075"/>
            <a:ext cx="9144003" cy="4977426"/>
          </a:xfrm>
          <a:prstGeom prst="rect">
            <a:avLst/>
          </a:prstGeom>
          <a:noFill/>
          <a:ln>
            <a:noFill/>
          </a:ln>
        </p:spPr>
      </p:pic>
      <p:sp>
        <p:nvSpPr>
          <p:cNvPr id="445" name="Google Shape;445;p64"/>
          <p:cNvSpPr txBox="1"/>
          <p:nvPr/>
        </p:nvSpPr>
        <p:spPr>
          <a:xfrm>
            <a:off x="2493300" y="0"/>
            <a:ext cx="41574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Playfair Display"/>
                <a:ea typeface="Playfair Display"/>
                <a:cs typeface="Playfair Display"/>
                <a:sym typeface="Playfair Display"/>
              </a:rPr>
              <a:t>Program Comparisons</a:t>
            </a:r>
            <a:endParaRPr sz="1800">
              <a:solidFill>
                <a:schemeClr val="dk2"/>
              </a:solidFill>
            </a:endParaRPr>
          </a:p>
        </p:txBody>
      </p:sp>
      <p:pic>
        <p:nvPicPr>
          <p:cNvPr id="446" name="Google Shape;446;p64" title="Screenshot 2025-06-08 at 9.16.40 PM.png"/>
          <p:cNvPicPr preferRelativeResize="0"/>
          <p:nvPr/>
        </p:nvPicPr>
        <p:blipFill>
          <a:blip r:embed="rId5">
            <a:alphaModFix/>
          </a:blip>
          <a:stretch>
            <a:fillRect/>
          </a:stretch>
        </p:blipFill>
        <p:spPr>
          <a:xfrm>
            <a:off x="4909538" y="986250"/>
            <a:ext cx="2741425" cy="771400"/>
          </a:xfrm>
          <a:prstGeom prst="rect">
            <a:avLst/>
          </a:prstGeom>
          <a:noFill/>
          <a:ln>
            <a:noFill/>
          </a:ln>
        </p:spPr>
      </p:pic>
      <p:sp>
        <p:nvSpPr>
          <p:cNvPr id="447" name="Google Shape;447;p64"/>
          <p:cNvSpPr txBox="1"/>
          <p:nvPr/>
        </p:nvSpPr>
        <p:spPr>
          <a:xfrm>
            <a:off x="4816988" y="986250"/>
            <a:ext cx="2926500" cy="9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Lato"/>
                <a:ea typeface="Lato"/>
                <a:cs typeface="Lato"/>
                <a:sym typeface="Lato"/>
              </a:rPr>
              <a:t>Comparing UCLA to the previous groupings of colleges across various programs</a:t>
            </a:r>
            <a:endParaRPr sz="1500">
              <a:solidFill>
                <a:schemeClr val="dk2"/>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65"/>
          <p:cNvSpPr txBox="1"/>
          <p:nvPr>
            <p:ph type="title"/>
          </p:nvPr>
        </p:nvSpPr>
        <p:spPr>
          <a:xfrm>
            <a:off x="895000" y="2112350"/>
            <a:ext cx="746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920">
                <a:latin typeface="Playfair Display"/>
                <a:ea typeface="Playfair Display"/>
                <a:cs typeface="Playfair Display"/>
                <a:sym typeface="Playfair Display"/>
              </a:rPr>
              <a:t>Graduate Cohort Size and Earnings Trends</a:t>
            </a:r>
            <a:endParaRPr sz="2920">
              <a:latin typeface="Playfair Display"/>
              <a:ea typeface="Playfair Display"/>
              <a:cs typeface="Playfair Display"/>
              <a:sym typeface="Playfair Display"/>
            </a:endParaRPr>
          </a:p>
        </p:txBody>
      </p:sp>
      <p:cxnSp>
        <p:nvCxnSpPr>
          <p:cNvPr id="453" name="Google Shape;453;p65"/>
          <p:cNvCxnSpPr/>
          <p:nvPr/>
        </p:nvCxnSpPr>
        <p:spPr>
          <a:xfrm rot="10800000">
            <a:off x="254995" y="1024325"/>
            <a:ext cx="8577300" cy="0"/>
          </a:xfrm>
          <a:prstGeom prst="straightConnector1">
            <a:avLst/>
          </a:prstGeom>
          <a:noFill/>
          <a:ln cap="flat" cmpd="sng" w="9525">
            <a:solidFill>
              <a:srgbClr val="000000"/>
            </a:solidFill>
            <a:prstDash val="solid"/>
            <a:round/>
            <a:headEnd len="med" w="med" type="none"/>
            <a:tailEnd len="med" w="med" type="none"/>
          </a:ln>
        </p:spPr>
      </p:cxnSp>
      <p:cxnSp>
        <p:nvCxnSpPr>
          <p:cNvPr id="454" name="Google Shape;454;p65"/>
          <p:cNvCxnSpPr/>
          <p:nvPr/>
        </p:nvCxnSpPr>
        <p:spPr>
          <a:xfrm rot="10800000">
            <a:off x="283345" y="4096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66"/>
          <p:cNvPicPr preferRelativeResize="0"/>
          <p:nvPr/>
        </p:nvPicPr>
        <p:blipFill>
          <a:blip r:embed="rId3">
            <a:alphaModFix/>
          </a:blip>
          <a:stretch>
            <a:fillRect/>
          </a:stretch>
        </p:blipFill>
        <p:spPr>
          <a:xfrm>
            <a:off x="408497" y="0"/>
            <a:ext cx="8327007"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7"/>
          <p:cNvPicPr preferRelativeResize="0"/>
          <p:nvPr/>
        </p:nvPicPr>
        <p:blipFill>
          <a:blip r:embed="rId3">
            <a:alphaModFix/>
          </a:blip>
          <a:stretch>
            <a:fillRect/>
          </a:stretch>
        </p:blipFill>
        <p:spPr>
          <a:xfrm>
            <a:off x="359342" y="0"/>
            <a:ext cx="8425316"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68"/>
          <p:cNvPicPr preferRelativeResize="0"/>
          <p:nvPr/>
        </p:nvPicPr>
        <p:blipFill>
          <a:blip r:embed="rId3">
            <a:alphaModFix/>
          </a:blip>
          <a:stretch>
            <a:fillRect/>
          </a:stretch>
        </p:blipFill>
        <p:spPr>
          <a:xfrm>
            <a:off x="343971" y="0"/>
            <a:ext cx="8456057"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cxnSp>
        <p:nvCxnSpPr>
          <p:cNvPr id="329" name="Google Shape;329;p51"/>
          <p:cNvCxnSpPr/>
          <p:nvPr/>
        </p:nvCxnSpPr>
        <p:spPr>
          <a:xfrm rot="10800000">
            <a:off x="270887" y="17007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330" name="Google Shape;330;p51"/>
          <p:cNvCxnSpPr/>
          <p:nvPr/>
        </p:nvCxnSpPr>
        <p:spPr>
          <a:xfrm rot="10800000">
            <a:off x="270887" y="26385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331" name="Google Shape;331;p51"/>
          <p:cNvCxnSpPr/>
          <p:nvPr/>
        </p:nvCxnSpPr>
        <p:spPr>
          <a:xfrm rot="10800000">
            <a:off x="270887" y="3576375"/>
            <a:ext cx="4009200" cy="0"/>
          </a:xfrm>
          <a:prstGeom prst="straightConnector1">
            <a:avLst/>
          </a:prstGeom>
          <a:noFill/>
          <a:ln cap="flat" cmpd="sng" w="9525">
            <a:solidFill>
              <a:schemeClr val="lt2"/>
            </a:solidFill>
            <a:prstDash val="solid"/>
            <a:round/>
            <a:headEnd len="med" w="med" type="none"/>
            <a:tailEnd len="med" w="med" type="none"/>
          </a:ln>
        </p:spPr>
      </p:cxnSp>
      <p:cxnSp>
        <p:nvCxnSpPr>
          <p:cNvPr id="332" name="Google Shape;332;p51"/>
          <p:cNvCxnSpPr/>
          <p:nvPr/>
        </p:nvCxnSpPr>
        <p:spPr>
          <a:xfrm rot="10800000">
            <a:off x="4858665" y="1700775"/>
            <a:ext cx="4008300" cy="0"/>
          </a:xfrm>
          <a:prstGeom prst="straightConnector1">
            <a:avLst/>
          </a:prstGeom>
          <a:noFill/>
          <a:ln cap="flat" cmpd="sng" w="9525">
            <a:solidFill>
              <a:schemeClr val="lt2"/>
            </a:solidFill>
            <a:prstDash val="solid"/>
            <a:round/>
            <a:headEnd len="med" w="med" type="none"/>
            <a:tailEnd len="med" w="med" type="none"/>
          </a:ln>
        </p:spPr>
      </p:cxnSp>
      <p:cxnSp>
        <p:nvCxnSpPr>
          <p:cNvPr id="333" name="Google Shape;333;p51"/>
          <p:cNvCxnSpPr/>
          <p:nvPr/>
        </p:nvCxnSpPr>
        <p:spPr>
          <a:xfrm rot="10800000">
            <a:off x="4858220" y="2638575"/>
            <a:ext cx="4009200" cy="0"/>
          </a:xfrm>
          <a:prstGeom prst="straightConnector1">
            <a:avLst/>
          </a:prstGeom>
          <a:noFill/>
          <a:ln cap="flat" cmpd="sng" w="9525">
            <a:solidFill>
              <a:schemeClr val="lt2"/>
            </a:solidFill>
            <a:prstDash val="solid"/>
            <a:round/>
            <a:headEnd len="med" w="med" type="none"/>
            <a:tailEnd len="med" w="med" type="none"/>
          </a:ln>
        </p:spPr>
      </p:cxnSp>
      <p:sp>
        <p:nvSpPr>
          <p:cNvPr id="334" name="Google Shape;334;p51"/>
          <p:cNvSpPr txBox="1"/>
          <p:nvPr>
            <p:ph idx="7" type="title"/>
          </p:nvPr>
        </p:nvSpPr>
        <p:spPr>
          <a:xfrm>
            <a:off x="276075" y="457200"/>
            <a:ext cx="85944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Outline</a:t>
            </a:r>
            <a:endParaRPr/>
          </a:p>
        </p:txBody>
      </p:sp>
      <p:sp>
        <p:nvSpPr>
          <p:cNvPr id="335" name="Google Shape;335;p51"/>
          <p:cNvSpPr txBox="1"/>
          <p:nvPr>
            <p:ph idx="2" type="title"/>
          </p:nvPr>
        </p:nvSpPr>
        <p:spPr>
          <a:xfrm>
            <a:off x="270983" y="1770750"/>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Problem Statement &amp; EDA</a:t>
            </a:r>
            <a:endParaRPr/>
          </a:p>
        </p:txBody>
      </p:sp>
      <p:sp>
        <p:nvSpPr>
          <p:cNvPr id="336" name="Google Shape;336;p51"/>
          <p:cNvSpPr txBox="1"/>
          <p:nvPr>
            <p:ph idx="3" type="title"/>
          </p:nvPr>
        </p:nvSpPr>
        <p:spPr>
          <a:xfrm>
            <a:off x="270983" y="2673563"/>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UCLA vs. Other Institutions</a:t>
            </a:r>
            <a:endParaRPr/>
          </a:p>
        </p:txBody>
      </p:sp>
      <p:sp>
        <p:nvSpPr>
          <p:cNvPr id="337" name="Google Shape;337;p51"/>
          <p:cNvSpPr txBox="1"/>
          <p:nvPr>
            <p:ph idx="4" type="title"/>
          </p:nvPr>
        </p:nvSpPr>
        <p:spPr>
          <a:xfrm>
            <a:off x="270967" y="3605263"/>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Cohort Size &amp; Earnings Trends</a:t>
            </a:r>
            <a:endParaRPr/>
          </a:p>
        </p:txBody>
      </p:sp>
      <p:sp>
        <p:nvSpPr>
          <p:cNvPr id="338" name="Google Shape;338;p51"/>
          <p:cNvSpPr txBox="1"/>
          <p:nvPr>
            <p:ph idx="5" type="title"/>
          </p:nvPr>
        </p:nvSpPr>
        <p:spPr>
          <a:xfrm>
            <a:off x="4858225" y="1751175"/>
            <a:ext cx="40092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Earnings Benchmarks </a:t>
            </a:r>
            <a:endParaRPr/>
          </a:p>
        </p:txBody>
      </p:sp>
      <p:sp>
        <p:nvSpPr>
          <p:cNvPr id="339" name="Google Shape;339;p51"/>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40" name="Google Shape;340;p51"/>
          <p:cNvSpPr txBox="1"/>
          <p:nvPr>
            <p:ph idx="8" type="subTitle"/>
          </p:nvPr>
        </p:nvSpPr>
        <p:spPr>
          <a:xfrm>
            <a:off x="271825" y="1514175"/>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01</a:t>
            </a:r>
            <a:endParaRPr/>
          </a:p>
        </p:txBody>
      </p:sp>
      <p:sp>
        <p:nvSpPr>
          <p:cNvPr id="341" name="Google Shape;341;p51"/>
          <p:cNvSpPr txBox="1"/>
          <p:nvPr>
            <p:ph idx="9" type="subTitle"/>
          </p:nvPr>
        </p:nvSpPr>
        <p:spPr>
          <a:xfrm>
            <a:off x="4858700" y="1514175"/>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04</a:t>
            </a:r>
            <a:endParaRPr/>
          </a:p>
        </p:txBody>
      </p:sp>
      <p:sp>
        <p:nvSpPr>
          <p:cNvPr id="342" name="Google Shape;342;p51"/>
          <p:cNvSpPr txBox="1"/>
          <p:nvPr>
            <p:ph idx="13" type="subTitle"/>
          </p:nvPr>
        </p:nvSpPr>
        <p:spPr>
          <a:xfrm>
            <a:off x="271825" y="24680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02</a:t>
            </a:r>
            <a:endParaRPr/>
          </a:p>
        </p:txBody>
      </p:sp>
      <p:sp>
        <p:nvSpPr>
          <p:cNvPr id="343" name="Google Shape;343;p51"/>
          <p:cNvSpPr txBox="1"/>
          <p:nvPr>
            <p:ph idx="14" type="subTitle"/>
          </p:nvPr>
        </p:nvSpPr>
        <p:spPr>
          <a:xfrm>
            <a:off x="271825" y="3411275"/>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a:t>
            </a:r>
            <a:endParaRPr/>
          </a:p>
        </p:txBody>
      </p:sp>
      <p:sp>
        <p:nvSpPr>
          <p:cNvPr id="344" name="Google Shape;344;p51"/>
          <p:cNvSpPr txBox="1"/>
          <p:nvPr>
            <p:ph idx="15" type="subTitle"/>
          </p:nvPr>
        </p:nvSpPr>
        <p:spPr>
          <a:xfrm>
            <a:off x="4858700" y="2468000"/>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05</a:t>
            </a:r>
            <a:endParaRPr/>
          </a:p>
        </p:txBody>
      </p:sp>
      <p:cxnSp>
        <p:nvCxnSpPr>
          <p:cNvPr id="345" name="Google Shape;345;p51"/>
          <p:cNvCxnSpPr/>
          <p:nvPr/>
        </p:nvCxnSpPr>
        <p:spPr>
          <a:xfrm rot="10800000">
            <a:off x="4858220" y="3592400"/>
            <a:ext cx="4009200" cy="0"/>
          </a:xfrm>
          <a:prstGeom prst="straightConnector1">
            <a:avLst/>
          </a:prstGeom>
          <a:noFill/>
          <a:ln cap="flat" cmpd="sng" w="9525">
            <a:solidFill>
              <a:schemeClr val="lt2"/>
            </a:solidFill>
            <a:prstDash val="solid"/>
            <a:round/>
            <a:headEnd len="med" w="med" type="none"/>
            <a:tailEnd len="med" w="med" type="none"/>
          </a:ln>
        </p:spPr>
      </p:cxnSp>
      <p:sp>
        <p:nvSpPr>
          <p:cNvPr id="346" name="Google Shape;346;p51"/>
          <p:cNvSpPr txBox="1"/>
          <p:nvPr>
            <p:ph idx="15" type="subTitle"/>
          </p:nvPr>
        </p:nvSpPr>
        <p:spPr>
          <a:xfrm>
            <a:off x="4858700" y="3421825"/>
            <a:ext cx="1809900" cy="13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06</a:t>
            </a:r>
            <a:endParaRPr/>
          </a:p>
        </p:txBody>
      </p:sp>
      <p:sp>
        <p:nvSpPr>
          <p:cNvPr id="347" name="Google Shape;347;p51"/>
          <p:cNvSpPr txBox="1"/>
          <p:nvPr>
            <p:ph idx="5" type="title"/>
          </p:nvPr>
        </p:nvSpPr>
        <p:spPr>
          <a:xfrm>
            <a:off x="4858217" y="267177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Institution Level Analysis</a:t>
            </a:r>
            <a:endParaRPr/>
          </a:p>
        </p:txBody>
      </p:sp>
      <p:sp>
        <p:nvSpPr>
          <p:cNvPr id="348" name="Google Shape;348;p51"/>
          <p:cNvSpPr txBox="1"/>
          <p:nvPr>
            <p:ph idx="5" type="title"/>
          </p:nvPr>
        </p:nvSpPr>
        <p:spPr>
          <a:xfrm>
            <a:off x="4858217" y="3626775"/>
            <a:ext cx="3342900" cy="2493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lt1"/>
              </a:buClr>
              <a:buSzPts val="1100"/>
              <a:buNone/>
            </a:pPr>
            <a:r>
              <a:rPr lang="en"/>
              <a:t>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9"/>
          <p:cNvPicPr preferRelativeResize="0"/>
          <p:nvPr/>
        </p:nvPicPr>
        <p:blipFill>
          <a:blip r:embed="rId3">
            <a:alphaModFix/>
          </a:blip>
          <a:stretch>
            <a:fillRect/>
          </a:stretch>
        </p:blipFill>
        <p:spPr>
          <a:xfrm>
            <a:off x="287835" y="0"/>
            <a:ext cx="8395829"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70" title="psych.png"/>
          <p:cNvPicPr preferRelativeResize="0"/>
          <p:nvPr/>
        </p:nvPicPr>
        <p:blipFill>
          <a:blip r:embed="rId3">
            <a:alphaModFix/>
          </a:blip>
          <a:stretch>
            <a:fillRect/>
          </a:stretch>
        </p:blipFill>
        <p:spPr>
          <a:xfrm>
            <a:off x="525663" y="125425"/>
            <a:ext cx="3628502" cy="2230650"/>
          </a:xfrm>
          <a:prstGeom prst="rect">
            <a:avLst/>
          </a:prstGeom>
          <a:noFill/>
          <a:ln>
            <a:noFill/>
          </a:ln>
        </p:spPr>
      </p:pic>
      <p:pic>
        <p:nvPicPr>
          <p:cNvPr id="480" name="Google Shape;480;p70" title="social_sciences.png"/>
          <p:cNvPicPr preferRelativeResize="0"/>
          <p:nvPr/>
        </p:nvPicPr>
        <p:blipFill>
          <a:blip r:embed="rId4">
            <a:alphaModFix/>
          </a:blip>
          <a:stretch>
            <a:fillRect/>
          </a:stretch>
        </p:blipFill>
        <p:spPr>
          <a:xfrm>
            <a:off x="4852350" y="200900"/>
            <a:ext cx="3628550" cy="2230650"/>
          </a:xfrm>
          <a:prstGeom prst="rect">
            <a:avLst/>
          </a:prstGeom>
          <a:noFill/>
          <a:ln>
            <a:noFill/>
          </a:ln>
        </p:spPr>
      </p:pic>
      <p:pic>
        <p:nvPicPr>
          <p:cNvPr id="481" name="Google Shape;481;p70" title="bio.png"/>
          <p:cNvPicPr preferRelativeResize="0"/>
          <p:nvPr/>
        </p:nvPicPr>
        <p:blipFill>
          <a:blip r:embed="rId5">
            <a:alphaModFix/>
          </a:blip>
          <a:stretch>
            <a:fillRect/>
          </a:stretch>
        </p:blipFill>
        <p:spPr>
          <a:xfrm>
            <a:off x="418487" y="2517825"/>
            <a:ext cx="3842876" cy="2490800"/>
          </a:xfrm>
          <a:prstGeom prst="rect">
            <a:avLst/>
          </a:prstGeom>
          <a:noFill/>
          <a:ln>
            <a:noFill/>
          </a:ln>
        </p:spPr>
      </p:pic>
      <p:sp>
        <p:nvSpPr>
          <p:cNvPr id="482" name="Google Shape;482;p70"/>
          <p:cNvSpPr txBox="1"/>
          <p:nvPr/>
        </p:nvSpPr>
        <p:spPr>
          <a:xfrm>
            <a:off x="4722975" y="2776500"/>
            <a:ext cx="4097700" cy="2307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Char char="-"/>
            </a:pPr>
            <a:r>
              <a:rPr lang="en" sz="1500">
                <a:solidFill>
                  <a:schemeClr val="dk2"/>
                </a:solidFill>
              </a:rPr>
              <a:t>These plots help answer “for every 100 </a:t>
            </a:r>
            <a:r>
              <a:rPr lang="en" sz="1500">
                <a:solidFill>
                  <a:schemeClr val="dk2"/>
                </a:solidFill>
              </a:rPr>
              <a:t>undergraduate</a:t>
            </a:r>
            <a:r>
              <a:rPr lang="en" sz="1500">
                <a:solidFill>
                  <a:schemeClr val="dk2"/>
                </a:solidFill>
              </a:rPr>
              <a:t> students at a school, how many of them do we expect to graduate in a specific field?”</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We’re also able to </a:t>
            </a:r>
            <a:r>
              <a:rPr lang="en" sz="1500">
                <a:solidFill>
                  <a:schemeClr val="dk2"/>
                </a:solidFill>
              </a:rPr>
              <a:t>assess</a:t>
            </a:r>
            <a:r>
              <a:rPr lang="en" sz="1500">
                <a:solidFill>
                  <a:schemeClr val="dk2"/>
                </a:solidFill>
              </a:rPr>
              <a:t> how this rate of expected graduates in these fields have changed over the last 20 years</a:t>
            </a:r>
            <a:endParaRPr sz="15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71" title="engineering.png"/>
          <p:cNvPicPr preferRelativeResize="0"/>
          <p:nvPr/>
        </p:nvPicPr>
        <p:blipFill>
          <a:blip r:embed="rId3">
            <a:alphaModFix/>
          </a:blip>
          <a:stretch>
            <a:fillRect/>
          </a:stretch>
        </p:blipFill>
        <p:spPr>
          <a:xfrm>
            <a:off x="271000" y="112250"/>
            <a:ext cx="4173026" cy="2565387"/>
          </a:xfrm>
          <a:prstGeom prst="rect">
            <a:avLst/>
          </a:prstGeom>
          <a:noFill/>
          <a:ln>
            <a:noFill/>
          </a:ln>
        </p:spPr>
      </p:pic>
      <p:sp>
        <p:nvSpPr>
          <p:cNvPr id="488" name="Google Shape;488;p71"/>
          <p:cNvSpPr txBox="1"/>
          <p:nvPr/>
        </p:nvSpPr>
        <p:spPr>
          <a:xfrm>
            <a:off x="916550" y="2879100"/>
            <a:ext cx="7300200" cy="2199600"/>
          </a:xfrm>
          <a:prstGeom prst="rect">
            <a:avLst/>
          </a:prstGeom>
          <a:noFill/>
          <a:ln>
            <a:noFill/>
          </a:ln>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Clr>
                <a:schemeClr val="dk2"/>
              </a:buClr>
              <a:buSzPts val="1300"/>
              <a:buChar char="-"/>
            </a:pPr>
            <a:r>
              <a:rPr lang="en" sz="1300">
                <a:solidFill>
                  <a:schemeClr val="dk2"/>
                </a:solidFill>
              </a:rPr>
              <a:t>Widening gap between UCLA and clustered schools over time in these major STEM fields</a:t>
            </a:r>
            <a:endParaRPr sz="1300">
              <a:solidFill>
                <a:schemeClr val="dk2"/>
              </a:solidFill>
            </a:endParaRPr>
          </a:p>
          <a:p>
            <a:pPr indent="-311150" lvl="0" marL="457200" rtl="0" algn="l">
              <a:lnSpc>
                <a:spcPct val="150000"/>
              </a:lnSpc>
              <a:spcBef>
                <a:spcPts val="0"/>
              </a:spcBef>
              <a:spcAft>
                <a:spcPts val="0"/>
              </a:spcAft>
              <a:buClr>
                <a:schemeClr val="dk2"/>
              </a:buClr>
              <a:buSzPts val="1300"/>
              <a:buChar char="-"/>
            </a:pPr>
            <a:r>
              <a:rPr lang="en" sz="1300">
                <a:solidFill>
                  <a:schemeClr val="dk2"/>
                </a:solidFill>
              </a:rPr>
              <a:t>What might we attribute this to?</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lang="en" sz="1300">
                <a:solidFill>
                  <a:schemeClr val="dk2"/>
                </a:solidFill>
              </a:rPr>
              <a:t>Selectivity(~5% for Samueli)</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lang="en" sz="1300">
                <a:solidFill>
                  <a:schemeClr val="dk2"/>
                </a:solidFill>
              </a:rPr>
              <a:t>Direct admission</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lang="en" sz="1300">
                <a:solidFill>
                  <a:schemeClr val="dk2"/>
                </a:solidFill>
              </a:rPr>
              <a:t>Student demographics</a:t>
            </a:r>
            <a:endParaRPr sz="1300">
              <a:solidFill>
                <a:schemeClr val="dk2"/>
              </a:solidFill>
            </a:endParaRPr>
          </a:p>
          <a:p>
            <a:pPr indent="-311150" lvl="1" marL="914400" rtl="0" algn="l">
              <a:lnSpc>
                <a:spcPct val="150000"/>
              </a:lnSpc>
              <a:spcBef>
                <a:spcPts val="0"/>
              </a:spcBef>
              <a:spcAft>
                <a:spcPts val="0"/>
              </a:spcAft>
              <a:buClr>
                <a:schemeClr val="dk2"/>
              </a:buClr>
              <a:buSzPts val="1300"/>
              <a:buChar char="-"/>
            </a:pPr>
            <a:r>
              <a:rPr lang="en" sz="1300">
                <a:solidFill>
                  <a:schemeClr val="dk2"/>
                </a:solidFill>
              </a:rPr>
              <a:t>Physical capacity(UCLA has added less STEM space than other schools)</a:t>
            </a:r>
            <a:endParaRPr sz="1300">
              <a:solidFill>
                <a:schemeClr val="dk2"/>
              </a:solidFill>
            </a:endParaRPr>
          </a:p>
          <a:p>
            <a:pPr indent="0" lvl="0" marL="0" rtl="0" algn="l">
              <a:lnSpc>
                <a:spcPct val="150000"/>
              </a:lnSpc>
              <a:spcBef>
                <a:spcPts val="0"/>
              </a:spcBef>
              <a:spcAft>
                <a:spcPts val="0"/>
              </a:spcAft>
              <a:buNone/>
            </a:pPr>
            <a:r>
              <a:t/>
            </a:r>
            <a:endParaRPr sz="1300">
              <a:solidFill>
                <a:schemeClr val="dk2"/>
              </a:solidFill>
            </a:endParaRPr>
          </a:p>
        </p:txBody>
      </p:sp>
      <p:pic>
        <p:nvPicPr>
          <p:cNvPr id="489" name="Google Shape;489;p71" title="comp_sci.png"/>
          <p:cNvPicPr preferRelativeResize="0"/>
          <p:nvPr/>
        </p:nvPicPr>
        <p:blipFill>
          <a:blip r:embed="rId4">
            <a:alphaModFix/>
          </a:blip>
          <a:stretch>
            <a:fillRect/>
          </a:stretch>
        </p:blipFill>
        <p:spPr>
          <a:xfrm>
            <a:off x="4776875" y="112251"/>
            <a:ext cx="4173026" cy="2565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3" name="Shape 493"/>
        <p:cNvGrpSpPr/>
        <p:nvPr/>
      </p:nvGrpSpPr>
      <p:grpSpPr>
        <a:xfrm>
          <a:off x="0" y="0"/>
          <a:ext cx="0" cy="0"/>
          <a:chOff x="0" y="0"/>
          <a:chExt cx="0" cy="0"/>
        </a:xfrm>
      </p:grpSpPr>
      <p:sp>
        <p:nvSpPr>
          <p:cNvPr id="494" name="Google Shape;494;p72"/>
          <p:cNvSpPr txBox="1"/>
          <p:nvPr>
            <p:ph type="title"/>
          </p:nvPr>
        </p:nvSpPr>
        <p:spPr>
          <a:xfrm>
            <a:off x="979050" y="2274100"/>
            <a:ext cx="718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020">
                <a:latin typeface="Playfair Display"/>
                <a:ea typeface="Playfair Display"/>
                <a:cs typeface="Playfair Display"/>
                <a:sym typeface="Playfair Display"/>
              </a:rPr>
              <a:t>Earnings Benchmarks and Distributions</a:t>
            </a:r>
            <a:endParaRPr sz="3020">
              <a:latin typeface="Playfair Display"/>
              <a:ea typeface="Playfair Display"/>
              <a:cs typeface="Playfair Display"/>
              <a:sym typeface="Playfair Display"/>
            </a:endParaRPr>
          </a:p>
        </p:txBody>
      </p:sp>
      <p:cxnSp>
        <p:nvCxnSpPr>
          <p:cNvPr id="495" name="Google Shape;495;p72"/>
          <p:cNvCxnSpPr/>
          <p:nvPr/>
        </p:nvCxnSpPr>
        <p:spPr>
          <a:xfrm rot="10800000">
            <a:off x="254995" y="1024325"/>
            <a:ext cx="8577300" cy="0"/>
          </a:xfrm>
          <a:prstGeom prst="straightConnector1">
            <a:avLst/>
          </a:prstGeom>
          <a:noFill/>
          <a:ln cap="flat" cmpd="sng" w="9525">
            <a:solidFill>
              <a:srgbClr val="000000"/>
            </a:solidFill>
            <a:prstDash val="solid"/>
            <a:round/>
            <a:headEnd len="med" w="med" type="none"/>
            <a:tailEnd len="med" w="med" type="none"/>
          </a:ln>
        </p:spPr>
      </p:cxnSp>
      <p:cxnSp>
        <p:nvCxnSpPr>
          <p:cNvPr id="496" name="Google Shape;496;p72"/>
          <p:cNvCxnSpPr/>
          <p:nvPr/>
        </p:nvCxnSpPr>
        <p:spPr>
          <a:xfrm rot="10800000">
            <a:off x="283345" y="4096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73" title="earnings_by_field_and_degree.png"/>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502" name="Google Shape;502;p73" title="Screenshot 2025-06-08 at 9.16.40 PM.png"/>
          <p:cNvPicPr preferRelativeResize="0"/>
          <p:nvPr/>
        </p:nvPicPr>
        <p:blipFill>
          <a:blip r:embed="rId4">
            <a:alphaModFix/>
          </a:blip>
          <a:stretch>
            <a:fillRect/>
          </a:stretch>
        </p:blipFill>
        <p:spPr>
          <a:xfrm>
            <a:off x="4850175" y="677700"/>
            <a:ext cx="2741425" cy="623700"/>
          </a:xfrm>
          <a:prstGeom prst="rect">
            <a:avLst/>
          </a:prstGeom>
          <a:noFill/>
          <a:ln>
            <a:noFill/>
          </a:ln>
        </p:spPr>
      </p:pic>
      <p:sp>
        <p:nvSpPr>
          <p:cNvPr id="503" name="Google Shape;503;p73"/>
          <p:cNvSpPr txBox="1"/>
          <p:nvPr/>
        </p:nvSpPr>
        <p:spPr>
          <a:xfrm>
            <a:off x="4776825" y="632850"/>
            <a:ext cx="29265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ato"/>
                <a:ea typeface="Lato"/>
                <a:cs typeface="Lato"/>
                <a:sym typeface="Lato"/>
              </a:rPr>
              <a:t>UCLA programs compared to national averages grouped by field</a:t>
            </a:r>
            <a:endParaRPr sz="1200">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74" title="earnings_distribution_by_group.png"/>
          <p:cNvPicPr preferRelativeResize="0"/>
          <p:nvPr/>
        </p:nvPicPr>
        <p:blipFill>
          <a:blip r:embed="rId3">
            <a:alphaModFix/>
          </a:blip>
          <a:stretch>
            <a:fillRect/>
          </a:stretch>
        </p:blipFill>
        <p:spPr>
          <a:xfrm>
            <a:off x="0" y="0"/>
            <a:ext cx="9144003" cy="5143500"/>
          </a:xfrm>
          <a:prstGeom prst="rect">
            <a:avLst/>
          </a:prstGeom>
          <a:noFill/>
          <a:ln>
            <a:noFill/>
          </a:ln>
        </p:spPr>
      </p:pic>
      <p:cxnSp>
        <p:nvCxnSpPr>
          <p:cNvPr id="509" name="Google Shape;509;p74"/>
          <p:cNvCxnSpPr/>
          <p:nvPr/>
        </p:nvCxnSpPr>
        <p:spPr>
          <a:xfrm rot="10800000">
            <a:off x="2916350" y="1206900"/>
            <a:ext cx="16800" cy="3132000"/>
          </a:xfrm>
          <a:prstGeom prst="straightConnector1">
            <a:avLst/>
          </a:prstGeom>
          <a:noFill/>
          <a:ln cap="flat" cmpd="sng" w="19050">
            <a:solidFill>
              <a:schemeClr val="dk2"/>
            </a:solidFill>
            <a:prstDash val="dash"/>
            <a:round/>
            <a:headEnd len="med" w="med" type="none"/>
            <a:tailEnd len="med" w="med" type="none"/>
          </a:ln>
        </p:spPr>
      </p:cxnSp>
      <p:cxnSp>
        <p:nvCxnSpPr>
          <p:cNvPr id="510" name="Google Shape;510;p74"/>
          <p:cNvCxnSpPr/>
          <p:nvPr/>
        </p:nvCxnSpPr>
        <p:spPr>
          <a:xfrm rot="10800000">
            <a:off x="6003700" y="1206900"/>
            <a:ext cx="23400" cy="3132000"/>
          </a:xfrm>
          <a:prstGeom prst="straightConnector1">
            <a:avLst/>
          </a:prstGeom>
          <a:noFill/>
          <a:ln cap="flat" cmpd="sng" w="19050">
            <a:solidFill>
              <a:schemeClr val="dk2"/>
            </a:solidFill>
            <a:prstDash val="dash"/>
            <a:round/>
            <a:headEnd len="med" w="med" type="none"/>
            <a:tailEnd len="med" w="med" type="none"/>
          </a:ln>
        </p:spPr>
      </p:cxnSp>
      <p:pic>
        <p:nvPicPr>
          <p:cNvPr id="511" name="Google Shape;511;p74" title="Screenshot 2025-06-08 at 9.16.40 PM.png"/>
          <p:cNvPicPr preferRelativeResize="0"/>
          <p:nvPr/>
        </p:nvPicPr>
        <p:blipFill>
          <a:blip r:embed="rId4">
            <a:alphaModFix/>
          </a:blip>
          <a:stretch>
            <a:fillRect/>
          </a:stretch>
        </p:blipFill>
        <p:spPr>
          <a:xfrm>
            <a:off x="6191225" y="876825"/>
            <a:ext cx="2741425" cy="771400"/>
          </a:xfrm>
          <a:prstGeom prst="rect">
            <a:avLst/>
          </a:prstGeom>
          <a:noFill/>
          <a:ln>
            <a:noFill/>
          </a:ln>
        </p:spPr>
      </p:pic>
      <p:sp>
        <p:nvSpPr>
          <p:cNvPr id="512" name="Google Shape;512;p74"/>
          <p:cNvSpPr txBox="1"/>
          <p:nvPr/>
        </p:nvSpPr>
        <p:spPr>
          <a:xfrm>
            <a:off x="6117875" y="831975"/>
            <a:ext cx="2926500" cy="19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Lato"/>
                <a:ea typeface="Lato"/>
                <a:cs typeface="Lato"/>
                <a:sym typeface="Lato"/>
              </a:rPr>
              <a:t>UCLA’s placement in the earnings distributions of the groupings of schools </a:t>
            </a:r>
            <a:endParaRPr sz="1500">
              <a:solidFill>
                <a:schemeClr val="dk2"/>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pic>
        <p:nvPicPr>
          <p:cNvPr id="517" name="Google Shape;517;p75" title="Screenshot 2025-06-03 at 9.49.52 PM.png"/>
          <p:cNvPicPr preferRelativeResize="0"/>
          <p:nvPr/>
        </p:nvPicPr>
        <p:blipFill rotWithShape="1">
          <a:blip r:embed="rId3">
            <a:alphaModFix/>
          </a:blip>
          <a:srcRect b="1069" l="543" r="652" t="765"/>
          <a:stretch/>
        </p:blipFill>
        <p:spPr>
          <a:xfrm>
            <a:off x="487275" y="19625"/>
            <a:ext cx="8149674" cy="5049025"/>
          </a:xfrm>
          <a:prstGeom prst="rect">
            <a:avLst/>
          </a:prstGeom>
          <a:noFill/>
          <a:ln>
            <a:noFill/>
          </a:ln>
        </p:spPr>
      </p:pic>
      <p:pic>
        <p:nvPicPr>
          <p:cNvPr id="518" name="Google Shape;518;p75" title="Screenshot 2025-06-03 at 9.40.21 PM.png"/>
          <p:cNvPicPr preferRelativeResize="0"/>
          <p:nvPr/>
        </p:nvPicPr>
        <p:blipFill rotWithShape="1">
          <a:blip r:embed="rId4">
            <a:alphaModFix/>
          </a:blip>
          <a:srcRect b="0" l="0" r="0" t="7689"/>
          <a:stretch/>
        </p:blipFill>
        <p:spPr>
          <a:xfrm>
            <a:off x="8636950" y="827075"/>
            <a:ext cx="532275" cy="576400"/>
          </a:xfrm>
          <a:prstGeom prst="rect">
            <a:avLst/>
          </a:prstGeom>
          <a:noFill/>
          <a:ln>
            <a:noFill/>
          </a:ln>
        </p:spPr>
      </p:pic>
      <p:pic>
        <p:nvPicPr>
          <p:cNvPr id="519" name="Google Shape;519;p75" title="Screenshot 2025-06-03 at 9.40.21 PM.png"/>
          <p:cNvPicPr preferRelativeResize="0"/>
          <p:nvPr/>
        </p:nvPicPr>
        <p:blipFill rotWithShape="1">
          <a:blip r:embed="rId4">
            <a:alphaModFix/>
          </a:blip>
          <a:srcRect b="0" l="0" r="0" t="7689"/>
          <a:stretch/>
        </p:blipFill>
        <p:spPr>
          <a:xfrm>
            <a:off x="0" y="827075"/>
            <a:ext cx="487025" cy="576400"/>
          </a:xfrm>
          <a:prstGeom prst="rect">
            <a:avLst/>
          </a:prstGeom>
          <a:noFill/>
          <a:ln>
            <a:noFill/>
          </a:ln>
        </p:spPr>
      </p:pic>
      <p:cxnSp>
        <p:nvCxnSpPr>
          <p:cNvPr id="520" name="Google Shape;520;p75"/>
          <p:cNvCxnSpPr/>
          <p:nvPr/>
        </p:nvCxnSpPr>
        <p:spPr>
          <a:xfrm rot="10800000">
            <a:off x="204570" y="413600"/>
            <a:ext cx="8577300" cy="0"/>
          </a:xfrm>
          <a:prstGeom prst="straightConnector1">
            <a:avLst/>
          </a:prstGeom>
          <a:noFill/>
          <a:ln cap="flat" cmpd="sng" w="19050">
            <a:solidFill>
              <a:srgbClr val="000000"/>
            </a:solidFill>
            <a:prstDash val="solid"/>
            <a:round/>
            <a:headEnd len="med" w="med" type="none"/>
            <a:tailEnd len="med" w="med" type="none"/>
          </a:ln>
        </p:spPr>
      </p:cxnSp>
      <p:cxnSp>
        <p:nvCxnSpPr>
          <p:cNvPr id="521" name="Google Shape;521;p75"/>
          <p:cNvCxnSpPr/>
          <p:nvPr/>
        </p:nvCxnSpPr>
        <p:spPr>
          <a:xfrm rot="10800000">
            <a:off x="-19475" y="827900"/>
            <a:ext cx="9155100" cy="0"/>
          </a:xfrm>
          <a:prstGeom prst="straightConnector1">
            <a:avLst/>
          </a:prstGeom>
          <a:noFill/>
          <a:ln cap="flat" cmpd="sng" w="19050">
            <a:solidFill>
              <a:srgbClr val="B7B7B7"/>
            </a:solidFill>
            <a:prstDash val="solid"/>
            <a:round/>
            <a:headEnd len="med" w="med" type="none"/>
            <a:tailEnd len="med" w="med" type="none"/>
          </a:ln>
        </p:spPr>
      </p:cxnSp>
      <p:cxnSp>
        <p:nvCxnSpPr>
          <p:cNvPr id="522" name="Google Shape;522;p75"/>
          <p:cNvCxnSpPr/>
          <p:nvPr/>
        </p:nvCxnSpPr>
        <p:spPr>
          <a:xfrm rot="10800000">
            <a:off x="8425" y="1338475"/>
            <a:ext cx="9160800" cy="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Implications</a:t>
            </a:r>
            <a:endParaRPr>
              <a:latin typeface="Playfair Display"/>
              <a:ea typeface="Playfair Display"/>
              <a:cs typeface="Playfair Display"/>
              <a:sym typeface="Playfair Display"/>
            </a:endParaRPr>
          </a:p>
        </p:txBody>
      </p:sp>
      <p:sp>
        <p:nvSpPr>
          <p:cNvPr id="528" name="Google Shape;528;p76"/>
          <p:cNvSpPr txBox="1"/>
          <p:nvPr>
            <p:ph idx="1" type="body"/>
          </p:nvPr>
        </p:nvSpPr>
        <p:spPr>
          <a:xfrm>
            <a:off x="311700" y="1287225"/>
            <a:ext cx="8468400" cy="38589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UCLA consistently above 85th percentile </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Reaches 95-99th percentiles in competitive fields</a:t>
            </a:r>
            <a:endParaRPr>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Contends with even top private institutions</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UCLA offers a comparable education and outcome to ivies for significantly lower price and to more students</a:t>
            </a:r>
            <a:endParaRPr>
              <a:latin typeface="Lato"/>
              <a:ea typeface="Lato"/>
              <a:cs typeface="Lato"/>
              <a:sym typeface="Lato"/>
            </a:endParaRPr>
          </a:p>
          <a:p>
            <a:pPr indent="-368300" lvl="0" marL="457200" rtl="0" algn="l">
              <a:lnSpc>
                <a:spcPct val="150000"/>
              </a:lnSpc>
              <a:spcBef>
                <a:spcPts val="0"/>
              </a:spcBef>
              <a:spcAft>
                <a:spcPts val="0"/>
              </a:spcAft>
              <a:buSzPts val="2200"/>
              <a:buFont typeface="Lato"/>
              <a:buChar char="-"/>
            </a:pPr>
            <a:r>
              <a:rPr lang="en">
                <a:latin typeface="Lato"/>
                <a:ea typeface="Lato"/>
                <a:cs typeface="Lato"/>
                <a:sym typeface="Lato"/>
              </a:rPr>
              <a:t>Continue to monitor and report outcomes to ensure UCLA continues this pattern</a:t>
            </a:r>
            <a:endParaRPr>
              <a:latin typeface="Lato"/>
              <a:ea typeface="Lato"/>
              <a:cs typeface="Lato"/>
              <a:sym typeface="Lato"/>
            </a:endParaRPr>
          </a:p>
        </p:txBody>
      </p:sp>
      <p:cxnSp>
        <p:nvCxnSpPr>
          <p:cNvPr id="529" name="Google Shape;529;p76"/>
          <p:cNvCxnSpPr/>
          <p:nvPr/>
        </p:nvCxnSpPr>
        <p:spPr>
          <a:xfrm rot="10800000">
            <a:off x="202845" y="1152475"/>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Earnings and Graduate Outcomes Product</a:t>
            </a:r>
            <a:r>
              <a:rPr lang="en">
                <a:latin typeface="Playfair Display"/>
                <a:ea typeface="Playfair Display"/>
                <a:cs typeface="Playfair Display"/>
                <a:sym typeface="Playfair Display"/>
              </a:rPr>
              <a:t>: Dashboard</a:t>
            </a:r>
            <a:endParaRPr>
              <a:latin typeface="Playfair Display"/>
              <a:ea typeface="Playfair Display"/>
              <a:cs typeface="Playfair Display"/>
              <a:sym typeface="Playfair Display"/>
            </a:endParaRPr>
          </a:p>
          <a:p>
            <a:pPr indent="0" lvl="0" marL="0" rtl="0" algn="l">
              <a:spcBef>
                <a:spcPts val="0"/>
              </a:spcBef>
              <a:spcAft>
                <a:spcPts val="0"/>
              </a:spcAft>
              <a:buClr>
                <a:schemeClr val="dk1"/>
              </a:buClr>
              <a:buSzPct val="39285"/>
              <a:buFont typeface="Arial"/>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535" name="Google Shape;535;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ato"/>
              <a:buChar char="-"/>
            </a:pPr>
            <a:r>
              <a:rPr lang="en" u="sng">
                <a:solidFill>
                  <a:schemeClr val="hlink"/>
                </a:solidFill>
                <a:latin typeface="Lato"/>
                <a:ea typeface="Lato"/>
                <a:cs typeface="Lato"/>
                <a:sym typeface="Lato"/>
                <a:hlinkClick r:id="rId3"/>
              </a:rPr>
              <a:t>https://ucla-earnings-dashboard.onrender.com/</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a:p>
            <a:pPr indent="0" lvl="0" marL="0" rtl="0" algn="l">
              <a:spcBef>
                <a:spcPts val="1200"/>
              </a:spcBef>
              <a:spcAft>
                <a:spcPts val="1200"/>
              </a:spcAft>
              <a:buNone/>
            </a:pPr>
            <a:r>
              <a:t/>
            </a:r>
            <a:endParaRPr>
              <a:latin typeface="Lato"/>
              <a:ea typeface="Lato"/>
              <a:cs typeface="Lato"/>
              <a:sym typeface="Lato"/>
            </a:endParaRPr>
          </a:p>
        </p:txBody>
      </p:sp>
      <p:cxnSp>
        <p:nvCxnSpPr>
          <p:cNvPr id="536" name="Google Shape;536;p77"/>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537" name="Google Shape;537;p77"/>
          <p:cNvPicPr preferRelativeResize="0"/>
          <p:nvPr/>
        </p:nvPicPr>
        <p:blipFill>
          <a:blip r:embed="rId4">
            <a:alphaModFix/>
          </a:blip>
          <a:stretch>
            <a:fillRect/>
          </a:stretch>
        </p:blipFill>
        <p:spPr>
          <a:xfrm>
            <a:off x="311696" y="1698800"/>
            <a:ext cx="3995723" cy="3046100"/>
          </a:xfrm>
          <a:prstGeom prst="rect">
            <a:avLst/>
          </a:prstGeom>
          <a:noFill/>
          <a:ln>
            <a:noFill/>
          </a:ln>
        </p:spPr>
      </p:pic>
      <p:pic>
        <p:nvPicPr>
          <p:cNvPr id="538" name="Google Shape;538;p77"/>
          <p:cNvPicPr preferRelativeResize="0"/>
          <p:nvPr/>
        </p:nvPicPr>
        <p:blipFill>
          <a:blip r:embed="rId5">
            <a:alphaModFix/>
          </a:blip>
          <a:stretch>
            <a:fillRect/>
          </a:stretch>
        </p:blipFill>
        <p:spPr>
          <a:xfrm>
            <a:off x="4571989" y="1638300"/>
            <a:ext cx="4117415" cy="3416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latin typeface="Playfair Display"/>
                <a:ea typeface="Playfair Display"/>
                <a:cs typeface="Playfair Display"/>
                <a:sym typeface="Playfair Display"/>
              </a:rPr>
              <a:t>Institution Level Analysis</a:t>
            </a:r>
            <a:endParaRPr>
              <a:latin typeface="Playfair Display"/>
              <a:ea typeface="Playfair Display"/>
              <a:cs typeface="Playfair Display"/>
              <a:sym typeface="Playfair Display"/>
            </a:endParaRPr>
          </a:p>
        </p:txBody>
      </p:sp>
      <p:cxnSp>
        <p:nvCxnSpPr>
          <p:cNvPr id="544" name="Google Shape;544;p78"/>
          <p:cNvCxnSpPr/>
          <p:nvPr/>
        </p:nvCxnSpPr>
        <p:spPr>
          <a:xfrm rot="10800000">
            <a:off x="254995" y="1126375"/>
            <a:ext cx="8577300" cy="0"/>
          </a:xfrm>
          <a:prstGeom prst="straightConnector1">
            <a:avLst/>
          </a:prstGeom>
          <a:noFill/>
          <a:ln cap="flat" cmpd="sng" w="9525">
            <a:solidFill>
              <a:srgbClr val="000000"/>
            </a:solidFill>
            <a:prstDash val="solid"/>
            <a:round/>
            <a:headEnd len="med" w="med" type="none"/>
            <a:tailEnd len="med" w="med" type="none"/>
          </a:ln>
        </p:spPr>
      </p:cxnSp>
      <p:cxnSp>
        <p:nvCxnSpPr>
          <p:cNvPr id="545" name="Google Shape;545;p78"/>
          <p:cNvCxnSpPr/>
          <p:nvPr/>
        </p:nvCxnSpPr>
        <p:spPr>
          <a:xfrm rot="10800000">
            <a:off x="311695" y="39321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52"/>
          <p:cNvSpPr txBox="1"/>
          <p:nvPr>
            <p:ph type="title"/>
          </p:nvPr>
        </p:nvSpPr>
        <p:spPr>
          <a:xfrm>
            <a:off x="276075" y="457200"/>
            <a:ext cx="38001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Abstract</a:t>
            </a:r>
            <a:endParaRPr/>
          </a:p>
        </p:txBody>
      </p:sp>
      <p:sp>
        <p:nvSpPr>
          <p:cNvPr id="354" name="Google Shape;354;p52"/>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55" name="Google Shape;355;p52"/>
          <p:cNvSpPr txBox="1"/>
          <p:nvPr/>
        </p:nvSpPr>
        <p:spPr>
          <a:xfrm>
            <a:off x="187050" y="1281375"/>
            <a:ext cx="8676000" cy="19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solidFill>
                  <a:schemeClr val="lt1"/>
                </a:solidFill>
                <a:latin typeface="Playfair Display"/>
                <a:ea typeface="Playfair Display"/>
                <a:cs typeface="Playfair Display"/>
                <a:sym typeface="Playfair Display"/>
              </a:rPr>
              <a:t>This project examines how graduate earnings vary across academic programs and institutions, with a particular focus on UCLA as a benchmark for comparison. Specifically, we seek to answer two questions: (1) How does the number of graduates from UCLA’s degree programs compare to peer institutions? and (2) How does program scale affect post-graduation earnings? To address these questions, we compiled and merged datasets from the College Scorecard and IPEDS, filtering for recent and complete institutional and program-level data.</a:t>
            </a:r>
            <a:endParaRPr sz="1100">
              <a:solidFill>
                <a:schemeClr val="lt1"/>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 sz="1100">
                <a:solidFill>
                  <a:schemeClr val="lt1"/>
                </a:solidFill>
                <a:latin typeface="Playfair Display"/>
                <a:ea typeface="Playfair Display"/>
                <a:cs typeface="Playfair Display"/>
                <a:sym typeface="Playfair Display"/>
              </a:rPr>
              <a:t>Our statistical approach involved imputation of missing values using linear regression for small gaps, and K-nearest neighbors for categorical variables. We then performed clustering on institutions based on control type, graduation rate, size, and selectivity to identify UCLA's peer groups. Regression analysis was used to evaluate the relationship between program scale (i.e., number of graduates) and median earnings, while controlling for institution type and field of study. Preliminary results suggest that scale is positively but weakly associated with earnings in fields such as Business and Computer Science (p &lt; 0.05), but not in Engineering or Social Sciences (p &gt; 0.1), indicating statistical significance only in some contexts.</a:t>
            </a:r>
            <a:endParaRPr sz="1100">
              <a:solidFill>
                <a:schemeClr val="lt1"/>
              </a:solidFill>
              <a:latin typeface="Playfair Display"/>
              <a:ea typeface="Playfair Display"/>
              <a:cs typeface="Playfair Display"/>
              <a:sym typeface="Playfair Display"/>
            </a:endParaRPr>
          </a:p>
          <a:p>
            <a:pPr indent="0" lvl="0" marL="0" rtl="0" algn="l">
              <a:lnSpc>
                <a:spcPct val="115000"/>
              </a:lnSpc>
              <a:spcBef>
                <a:spcPts val="1200"/>
              </a:spcBef>
              <a:spcAft>
                <a:spcPts val="0"/>
              </a:spcAft>
              <a:buNone/>
            </a:pPr>
            <a:r>
              <a:rPr lang="en" sz="1100">
                <a:solidFill>
                  <a:schemeClr val="lt1"/>
                </a:solidFill>
                <a:latin typeface="Playfair Display"/>
                <a:ea typeface="Playfair Display"/>
                <a:cs typeface="Playfair Display"/>
                <a:sym typeface="Playfair Display"/>
              </a:rPr>
              <a:t>A key challenge was addressing missing or inconsistent reporting in program-level earnings data, especially for smaller institutions or niche programs. Our next steps include incorporating cost-of-living adjustments to account for geographic wage differences and refining our regression models with interaction terms to capture nonlinear scale effects. These improvements will strengthen the causal interpretation of program scale on earnings and inform institutional decision-making.</a:t>
            </a:r>
            <a:endParaRPr sz="1100">
              <a:solidFill>
                <a:schemeClr val="lt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sz="1200">
              <a:solidFill>
                <a:schemeClr val="lt1"/>
              </a:solidFill>
              <a:latin typeface="Playfair Display"/>
              <a:ea typeface="Playfair Display"/>
              <a:cs typeface="Playfair Display"/>
              <a:sym typeface="Playfair Display"/>
            </a:endParaRPr>
          </a:p>
        </p:txBody>
      </p:sp>
      <p:cxnSp>
        <p:nvCxnSpPr>
          <p:cNvPr id="356" name="Google Shape;356;p52"/>
          <p:cNvCxnSpPr/>
          <p:nvPr/>
        </p:nvCxnSpPr>
        <p:spPr>
          <a:xfrm rot="10800000">
            <a:off x="254995" y="1152475"/>
            <a:ext cx="85773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52"/>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9"/>
          <p:cNvSpPr txBox="1"/>
          <p:nvPr>
            <p:ph type="title"/>
          </p:nvPr>
        </p:nvSpPr>
        <p:spPr>
          <a:xfrm>
            <a:off x="311700" y="233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Data exploration: Distributions</a:t>
            </a:r>
            <a:endParaRPr>
              <a:latin typeface="Playfair Display"/>
              <a:ea typeface="Playfair Display"/>
              <a:cs typeface="Playfair Display"/>
              <a:sym typeface="Playfair Display"/>
            </a:endParaRPr>
          </a:p>
        </p:txBody>
      </p:sp>
      <p:pic>
        <p:nvPicPr>
          <p:cNvPr id="551" name="Google Shape;551;p79" title="Screenshot 2025-05-27 at 10.47.22 PM.png"/>
          <p:cNvPicPr preferRelativeResize="0"/>
          <p:nvPr/>
        </p:nvPicPr>
        <p:blipFill>
          <a:blip r:embed="rId3">
            <a:alphaModFix/>
          </a:blip>
          <a:stretch>
            <a:fillRect/>
          </a:stretch>
        </p:blipFill>
        <p:spPr>
          <a:xfrm>
            <a:off x="2359250" y="916625"/>
            <a:ext cx="4767662" cy="4125774"/>
          </a:xfrm>
          <a:prstGeom prst="rect">
            <a:avLst/>
          </a:prstGeom>
          <a:noFill/>
          <a:ln>
            <a:noFill/>
          </a:ln>
        </p:spPr>
      </p:pic>
      <p:cxnSp>
        <p:nvCxnSpPr>
          <p:cNvPr id="552" name="Google Shape;552;p79"/>
          <p:cNvCxnSpPr/>
          <p:nvPr/>
        </p:nvCxnSpPr>
        <p:spPr>
          <a:xfrm rot="10800000">
            <a:off x="254995" y="753650"/>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Defining “Peer Institutions”</a:t>
            </a:r>
            <a:endParaRPr>
              <a:latin typeface="Playfair Display"/>
              <a:ea typeface="Playfair Display"/>
              <a:cs typeface="Playfair Display"/>
              <a:sym typeface="Playfair Display"/>
            </a:endParaRPr>
          </a:p>
        </p:txBody>
      </p:sp>
      <p:sp>
        <p:nvSpPr>
          <p:cNvPr id="558" name="Google Shape;55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729">
                <a:latin typeface="Lato"/>
                <a:ea typeface="Lato"/>
                <a:cs typeface="Lato"/>
                <a:sym typeface="Lato"/>
              </a:rPr>
              <a:t>Methodology:</a:t>
            </a:r>
            <a:endParaRPr sz="1729">
              <a:latin typeface="Lato"/>
              <a:ea typeface="Lato"/>
              <a:cs typeface="Lato"/>
              <a:sym typeface="Lato"/>
            </a:endParaRPr>
          </a:p>
          <a:p>
            <a:pPr indent="-338455" lvl="0" marL="457200" rtl="0" algn="l">
              <a:lnSpc>
                <a:spcPct val="95000"/>
              </a:lnSpc>
              <a:spcBef>
                <a:spcPts val="1200"/>
              </a:spcBef>
              <a:spcAft>
                <a:spcPts val="0"/>
              </a:spcAft>
              <a:buSzPts val="1730"/>
              <a:buFont typeface="Lato"/>
              <a:buAutoNum type="arabicPeriod"/>
            </a:pPr>
            <a:r>
              <a:rPr lang="en" sz="1729">
                <a:latin typeface="Lato"/>
                <a:ea typeface="Lato"/>
                <a:cs typeface="Lato"/>
                <a:sym typeface="Lato"/>
              </a:rPr>
              <a:t>Variable selection for </a:t>
            </a:r>
            <a:r>
              <a:rPr lang="en" sz="1729">
                <a:latin typeface="Lato"/>
                <a:ea typeface="Lato"/>
                <a:cs typeface="Lato"/>
                <a:sym typeface="Lato"/>
              </a:rPr>
              <a:t>institutional</a:t>
            </a:r>
            <a:r>
              <a:rPr lang="en" sz="1729">
                <a:latin typeface="Lato"/>
                <a:ea typeface="Lato"/>
                <a:cs typeface="Lato"/>
                <a:sym typeface="Lato"/>
              </a:rPr>
              <a:t> characteristics related to earnings</a:t>
            </a:r>
            <a:endParaRPr sz="1729">
              <a:latin typeface="Lato"/>
              <a:ea typeface="Lato"/>
              <a:cs typeface="Lato"/>
              <a:sym typeface="Lato"/>
            </a:endParaRPr>
          </a:p>
          <a:p>
            <a:pPr indent="-316865" lvl="1" marL="914400" rtl="0" algn="l">
              <a:lnSpc>
                <a:spcPct val="95000"/>
              </a:lnSpc>
              <a:spcBef>
                <a:spcPts val="0"/>
              </a:spcBef>
              <a:spcAft>
                <a:spcPts val="0"/>
              </a:spcAft>
              <a:buSzPts val="1390"/>
              <a:buFont typeface="Lato"/>
              <a:buAutoNum type="alphaLcPeriod"/>
            </a:pPr>
            <a:r>
              <a:rPr lang="en" sz="1390">
                <a:latin typeface="Lato"/>
                <a:ea typeface="Lato"/>
                <a:cs typeface="Lato"/>
                <a:sym typeface="Lato"/>
              </a:rPr>
              <a:t>Mixture of missingness analysis and looking at papers</a:t>
            </a:r>
            <a:endParaRPr sz="1390">
              <a:latin typeface="Lato"/>
              <a:ea typeface="Lato"/>
              <a:cs typeface="Lato"/>
              <a:sym typeface="Lato"/>
            </a:endParaRPr>
          </a:p>
          <a:p>
            <a:pPr indent="-338455" lvl="0" marL="457200" rtl="0" algn="l">
              <a:lnSpc>
                <a:spcPct val="95000"/>
              </a:lnSpc>
              <a:spcBef>
                <a:spcPts val="0"/>
              </a:spcBef>
              <a:spcAft>
                <a:spcPts val="0"/>
              </a:spcAft>
              <a:buSzPts val="1730"/>
              <a:buFont typeface="Lato"/>
              <a:buAutoNum type="arabicPeriod"/>
            </a:pPr>
            <a:r>
              <a:rPr lang="en" sz="1729">
                <a:latin typeface="Lato"/>
                <a:ea typeface="Lato"/>
                <a:cs typeface="Lato"/>
                <a:sym typeface="Lato"/>
              </a:rPr>
              <a:t>Non-parametric imputation</a:t>
            </a:r>
            <a:endParaRPr sz="1729">
              <a:latin typeface="Lato"/>
              <a:ea typeface="Lato"/>
              <a:cs typeface="Lato"/>
              <a:sym typeface="Lato"/>
            </a:endParaRPr>
          </a:p>
          <a:p>
            <a:pPr indent="-316865" lvl="1" marL="914400" rtl="0" algn="l">
              <a:lnSpc>
                <a:spcPct val="95000"/>
              </a:lnSpc>
              <a:spcBef>
                <a:spcPts val="0"/>
              </a:spcBef>
              <a:spcAft>
                <a:spcPts val="0"/>
              </a:spcAft>
              <a:buSzPts val="1390"/>
              <a:buFont typeface="Lato"/>
              <a:buAutoNum type="alphaLcPeriod"/>
            </a:pPr>
            <a:r>
              <a:rPr lang="en" sz="1390">
                <a:latin typeface="Lato"/>
                <a:ea typeface="Lato"/>
                <a:cs typeface="Lato"/>
                <a:sym typeface="Lato"/>
              </a:rPr>
              <a:t>Using MICE and RF</a:t>
            </a:r>
            <a:endParaRPr sz="1390">
              <a:latin typeface="Lato"/>
              <a:ea typeface="Lato"/>
              <a:cs typeface="Lato"/>
              <a:sym typeface="Lato"/>
            </a:endParaRPr>
          </a:p>
          <a:p>
            <a:pPr indent="-338455" lvl="0" marL="457200" rtl="0" algn="l">
              <a:lnSpc>
                <a:spcPct val="95000"/>
              </a:lnSpc>
              <a:spcBef>
                <a:spcPts val="0"/>
              </a:spcBef>
              <a:spcAft>
                <a:spcPts val="0"/>
              </a:spcAft>
              <a:buSzPts val="1730"/>
              <a:buFont typeface="Lato"/>
              <a:buAutoNum type="arabicPeriod"/>
            </a:pPr>
            <a:r>
              <a:rPr lang="en" sz="1729">
                <a:latin typeface="Lato"/>
                <a:ea typeface="Lato"/>
                <a:cs typeface="Lato"/>
                <a:sym typeface="Lato"/>
              </a:rPr>
              <a:t>HDBSCAN clustering</a:t>
            </a:r>
            <a:endParaRPr sz="1729">
              <a:latin typeface="Lato"/>
              <a:ea typeface="Lato"/>
              <a:cs typeface="Lato"/>
              <a:sym typeface="Lato"/>
            </a:endParaRPr>
          </a:p>
          <a:p>
            <a:pPr indent="-316865" lvl="1" marL="914400" rtl="0" algn="l">
              <a:lnSpc>
                <a:spcPct val="95000"/>
              </a:lnSpc>
              <a:spcBef>
                <a:spcPts val="0"/>
              </a:spcBef>
              <a:spcAft>
                <a:spcPts val="0"/>
              </a:spcAft>
              <a:buSzPts val="1390"/>
              <a:buFont typeface="Lato"/>
              <a:buAutoNum type="alphaLcPeriod"/>
            </a:pPr>
            <a:r>
              <a:rPr lang="en" sz="1390">
                <a:latin typeface="Lato"/>
                <a:ea typeface="Lato"/>
                <a:cs typeface="Lato"/>
                <a:sym typeface="Lato"/>
              </a:rPr>
              <a:t>Finding the “true clusters” in the data</a:t>
            </a:r>
            <a:endParaRPr sz="1390">
              <a:latin typeface="Lato"/>
              <a:ea typeface="Lato"/>
              <a:cs typeface="Lato"/>
              <a:sym typeface="Lato"/>
            </a:endParaRPr>
          </a:p>
          <a:p>
            <a:pPr indent="-338455" lvl="0" marL="457200" rtl="0" algn="l">
              <a:lnSpc>
                <a:spcPct val="95000"/>
              </a:lnSpc>
              <a:spcBef>
                <a:spcPts val="0"/>
              </a:spcBef>
              <a:spcAft>
                <a:spcPts val="0"/>
              </a:spcAft>
              <a:buSzPts val="1730"/>
              <a:buFont typeface="Lato"/>
              <a:buAutoNum type="arabicPeriod"/>
            </a:pPr>
            <a:r>
              <a:rPr lang="en" sz="1729">
                <a:latin typeface="Lato"/>
                <a:ea typeface="Lato"/>
                <a:cs typeface="Lato"/>
                <a:sym typeface="Lato"/>
              </a:rPr>
              <a:t>Variable importance</a:t>
            </a:r>
            <a:endParaRPr sz="1729">
              <a:latin typeface="Lato"/>
              <a:ea typeface="Lato"/>
              <a:cs typeface="Lato"/>
              <a:sym typeface="Lato"/>
            </a:endParaRPr>
          </a:p>
          <a:p>
            <a:pPr indent="-316865" lvl="1" marL="914400" rtl="0" algn="l">
              <a:lnSpc>
                <a:spcPct val="95000"/>
              </a:lnSpc>
              <a:spcBef>
                <a:spcPts val="0"/>
              </a:spcBef>
              <a:spcAft>
                <a:spcPts val="0"/>
              </a:spcAft>
              <a:buSzPts val="1390"/>
              <a:buFont typeface="Lato"/>
              <a:buAutoNum type="alphaLcPeriod"/>
            </a:pPr>
            <a:r>
              <a:rPr lang="en" sz="1390">
                <a:latin typeface="Lato"/>
                <a:ea typeface="Lato"/>
                <a:cs typeface="Lato"/>
                <a:sym typeface="Lato"/>
              </a:rPr>
              <a:t>What created these clusters?</a:t>
            </a:r>
            <a:endParaRPr sz="1390">
              <a:latin typeface="Lato"/>
              <a:ea typeface="Lato"/>
              <a:cs typeface="Lato"/>
              <a:sym typeface="Lato"/>
            </a:endParaRPr>
          </a:p>
          <a:p>
            <a:pPr indent="-338455" lvl="0" marL="457200" rtl="0" algn="l">
              <a:lnSpc>
                <a:spcPct val="95000"/>
              </a:lnSpc>
              <a:spcBef>
                <a:spcPts val="0"/>
              </a:spcBef>
              <a:spcAft>
                <a:spcPts val="0"/>
              </a:spcAft>
              <a:buSzPts val="1730"/>
              <a:buFont typeface="Lato"/>
              <a:buAutoNum type="arabicPeriod"/>
            </a:pPr>
            <a:r>
              <a:rPr lang="en" sz="1729">
                <a:latin typeface="Lato"/>
                <a:ea typeface="Lato"/>
                <a:cs typeface="Lato"/>
                <a:sym typeface="Lato"/>
              </a:rPr>
              <a:t>Defining a metric</a:t>
            </a:r>
            <a:endParaRPr sz="1729">
              <a:latin typeface="Lato"/>
              <a:ea typeface="Lato"/>
              <a:cs typeface="Lato"/>
              <a:sym typeface="Lato"/>
            </a:endParaRPr>
          </a:p>
          <a:p>
            <a:pPr indent="-316865" lvl="1" marL="914400" rtl="0" algn="l">
              <a:lnSpc>
                <a:spcPct val="95000"/>
              </a:lnSpc>
              <a:spcBef>
                <a:spcPts val="0"/>
              </a:spcBef>
              <a:spcAft>
                <a:spcPts val="0"/>
              </a:spcAft>
              <a:buSzPts val="1390"/>
              <a:buFont typeface="Lato"/>
              <a:buAutoNum type="alphaLcPeriod"/>
            </a:pPr>
            <a:r>
              <a:rPr lang="en" sz="1390">
                <a:latin typeface="Lato"/>
                <a:ea typeface="Lato"/>
                <a:cs typeface="Lato"/>
                <a:sym typeface="Lato"/>
              </a:rPr>
              <a:t>How do we quantify student income?</a:t>
            </a:r>
            <a:endParaRPr sz="1390">
              <a:latin typeface="Lato"/>
              <a:ea typeface="Lato"/>
              <a:cs typeface="Lato"/>
              <a:sym typeface="Lato"/>
            </a:endParaRPr>
          </a:p>
          <a:p>
            <a:pPr indent="-338455" lvl="0" marL="457200" rtl="0" algn="l">
              <a:lnSpc>
                <a:spcPct val="95000"/>
              </a:lnSpc>
              <a:spcBef>
                <a:spcPts val="0"/>
              </a:spcBef>
              <a:spcAft>
                <a:spcPts val="0"/>
              </a:spcAft>
              <a:buSzPts val="1730"/>
              <a:buFont typeface="Lato"/>
              <a:buAutoNum type="arabicPeriod"/>
            </a:pPr>
            <a:r>
              <a:rPr lang="en" sz="1729">
                <a:latin typeface="Lato"/>
                <a:ea typeface="Lato"/>
                <a:cs typeface="Lato"/>
                <a:sym typeface="Lato"/>
              </a:rPr>
              <a:t>Institutional </a:t>
            </a:r>
            <a:r>
              <a:rPr lang="en" sz="1729">
                <a:latin typeface="Lato"/>
                <a:ea typeface="Lato"/>
                <a:cs typeface="Lato"/>
                <a:sym typeface="Lato"/>
              </a:rPr>
              <a:t>factor</a:t>
            </a:r>
            <a:r>
              <a:rPr lang="en" sz="1729">
                <a:latin typeface="Lato"/>
                <a:ea typeface="Lato"/>
                <a:cs typeface="Lato"/>
                <a:sym typeface="Lato"/>
              </a:rPr>
              <a:t> analysis and comparisons</a:t>
            </a:r>
            <a:endParaRPr sz="1729">
              <a:latin typeface="Lato"/>
              <a:ea typeface="Lato"/>
              <a:cs typeface="Lato"/>
              <a:sym typeface="Lato"/>
            </a:endParaRPr>
          </a:p>
          <a:p>
            <a:pPr indent="-316865" lvl="1" marL="914400" rtl="0" algn="l">
              <a:lnSpc>
                <a:spcPct val="95000"/>
              </a:lnSpc>
              <a:spcBef>
                <a:spcPts val="0"/>
              </a:spcBef>
              <a:spcAft>
                <a:spcPts val="0"/>
              </a:spcAft>
              <a:buSzPts val="1390"/>
              <a:buFont typeface="Lato"/>
              <a:buAutoNum type="alphaLcPeriod"/>
            </a:pPr>
            <a:r>
              <a:rPr lang="en" sz="1390">
                <a:latin typeface="Lato"/>
                <a:ea typeface="Lato"/>
                <a:cs typeface="Lato"/>
                <a:sym typeface="Lato"/>
              </a:rPr>
              <a:t>What causes differences in financial success and how does UCLA stack up?</a:t>
            </a:r>
            <a:endParaRPr sz="1390">
              <a:latin typeface="Lato"/>
              <a:ea typeface="Lato"/>
              <a:cs typeface="Lato"/>
              <a:sym typeface="Lato"/>
            </a:endParaRPr>
          </a:p>
          <a:p>
            <a:pPr indent="0" lvl="0" marL="0" rtl="0" algn="l">
              <a:lnSpc>
                <a:spcPct val="95000"/>
              </a:lnSpc>
              <a:spcBef>
                <a:spcPts val="1200"/>
              </a:spcBef>
              <a:spcAft>
                <a:spcPts val="1200"/>
              </a:spcAft>
              <a:buSzPts val="935"/>
              <a:buNone/>
            </a:pPr>
            <a:r>
              <a:t/>
            </a:r>
            <a:endParaRPr sz="1729">
              <a:latin typeface="Lato"/>
              <a:ea typeface="Lato"/>
              <a:cs typeface="Lato"/>
              <a:sym typeface="Lato"/>
            </a:endParaRPr>
          </a:p>
        </p:txBody>
      </p:sp>
      <p:cxnSp>
        <p:nvCxnSpPr>
          <p:cNvPr id="559" name="Google Shape;559;p80"/>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Variable Selection</a:t>
            </a:r>
            <a:endParaRPr>
              <a:latin typeface="Playfair Display"/>
              <a:ea typeface="Playfair Display"/>
              <a:cs typeface="Playfair Display"/>
              <a:sym typeface="Playfair Display"/>
            </a:endParaRPr>
          </a:p>
        </p:txBody>
      </p:sp>
      <p:cxnSp>
        <p:nvCxnSpPr>
          <p:cNvPr id="565" name="Google Shape;565;p81"/>
          <p:cNvCxnSpPr/>
          <p:nvPr/>
        </p:nvCxnSpPr>
        <p:spPr>
          <a:xfrm rot="10800000">
            <a:off x="254995" y="948600"/>
            <a:ext cx="8577300" cy="0"/>
          </a:xfrm>
          <a:prstGeom prst="straightConnector1">
            <a:avLst/>
          </a:prstGeom>
          <a:noFill/>
          <a:ln cap="flat" cmpd="sng" w="9525">
            <a:solidFill>
              <a:srgbClr val="000000"/>
            </a:solidFill>
            <a:prstDash val="solid"/>
            <a:round/>
            <a:headEnd len="med" w="med" type="none"/>
            <a:tailEnd len="med" w="med" type="none"/>
          </a:ln>
        </p:spPr>
      </p:cxnSp>
      <p:pic>
        <p:nvPicPr>
          <p:cNvPr id="566" name="Google Shape;566;p81"/>
          <p:cNvPicPr preferRelativeResize="0"/>
          <p:nvPr/>
        </p:nvPicPr>
        <p:blipFill rotWithShape="1">
          <a:blip r:embed="rId3">
            <a:alphaModFix/>
          </a:blip>
          <a:srcRect b="0" l="0" r="0" t="15832"/>
          <a:stretch/>
        </p:blipFill>
        <p:spPr>
          <a:xfrm>
            <a:off x="991200" y="1017725"/>
            <a:ext cx="7161595" cy="39733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Imputation and Clustering</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572" name="Google Shape;572;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ato"/>
              <a:buChar char="-"/>
            </a:pPr>
            <a:r>
              <a:rPr lang="en">
                <a:latin typeface="Lato"/>
                <a:ea typeface="Lato"/>
                <a:cs typeface="Lato"/>
                <a:sym typeface="Lato"/>
              </a:rPr>
              <a:t>Using MICE and Random Forest</a:t>
            </a:r>
            <a:endParaRPr>
              <a:latin typeface="Lato"/>
              <a:ea typeface="Lato"/>
              <a:cs typeface="Lato"/>
              <a:sym typeface="Lato"/>
            </a:endParaRPr>
          </a:p>
          <a:p>
            <a:pPr indent="-342900" lvl="0" marL="457200" rtl="0" algn="l">
              <a:spcBef>
                <a:spcPts val="0"/>
              </a:spcBef>
              <a:spcAft>
                <a:spcPts val="0"/>
              </a:spcAft>
              <a:buSzPts val="1800"/>
              <a:buFont typeface="Lato"/>
              <a:buChar char="-"/>
            </a:pPr>
            <a:r>
              <a:rPr lang="en">
                <a:latin typeface="Lato"/>
                <a:ea typeface="Lato"/>
                <a:cs typeface="Lato"/>
                <a:sym typeface="Lato"/>
              </a:rPr>
              <a:t>Non-parametric imputation to account for the lack of normality amongst the distributions of many of the selected variables</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a:p>
            <a:pPr indent="-342900" lvl="0" marL="457200" rtl="0" algn="l">
              <a:spcBef>
                <a:spcPts val="1200"/>
              </a:spcBef>
              <a:spcAft>
                <a:spcPts val="0"/>
              </a:spcAft>
              <a:buSzPts val="1800"/>
              <a:buFont typeface="Lato"/>
              <a:buChar char="-"/>
            </a:pPr>
            <a:r>
              <a:rPr lang="en">
                <a:latin typeface="Lato"/>
                <a:ea typeface="Lato"/>
                <a:cs typeface="Lato"/>
                <a:sym typeface="Lato"/>
              </a:rPr>
              <a:t>Initial clustering: </a:t>
            </a:r>
            <a:endParaRPr>
              <a:latin typeface="Lato"/>
              <a:ea typeface="Lato"/>
              <a:cs typeface="Lato"/>
              <a:sym typeface="Lato"/>
            </a:endParaRPr>
          </a:p>
          <a:p>
            <a:pPr indent="-342900" lvl="1" marL="914400" rtl="0" algn="l">
              <a:spcBef>
                <a:spcPts val="0"/>
              </a:spcBef>
              <a:spcAft>
                <a:spcPts val="0"/>
              </a:spcAft>
              <a:buSzPts val="1800"/>
              <a:buFont typeface="Lato"/>
              <a:buChar char="-"/>
            </a:pPr>
            <a:r>
              <a:rPr lang="en" sz="1800">
                <a:latin typeface="Lato"/>
                <a:ea typeface="Lato"/>
                <a:cs typeface="Lato"/>
                <a:sym typeface="Lato"/>
              </a:rPr>
              <a:t>Peers defined as</a:t>
            </a:r>
            <a:endParaRPr sz="1800">
              <a:latin typeface="Lato"/>
              <a:ea typeface="Lato"/>
              <a:cs typeface="Lato"/>
              <a:sym typeface="Lato"/>
            </a:endParaRPr>
          </a:p>
          <a:p>
            <a:pPr indent="-317500" lvl="2" marL="1371600" rtl="0" algn="l">
              <a:spcBef>
                <a:spcPts val="0"/>
              </a:spcBef>
              <a:spcAft>
                <a:spcPts val="0"/>
              </a:spcAft>
              <a:buSzPts val="1400"/>
              <a:buFont typeface="Lato"/>
              <a:buChar char="-"/>
            </a:pPr>
            <a:r>
              <a:rPr lang="en">
                <a:latin typeface="Lato"/>
                <a:ea typeface="Lato"/>
                <a:cs typeface="Lato"/>
                <a:sym typeface="Lato"/>
              </a:rPr>
              <a:t>Cal State Campuses</a:t>
            </a:r>
            <a:endParaRPr>
              <a:latin typeface="Lato"/>
              <a:ea typeface="Lato"/>
              <a:cs typeface="Lato"/>
              <a:sym typeface="Lato"/>
            </a:endParaRPr>
          </a:p>
          <a:p>
            <a:pPr indent="-317500" lvl="2" marL="1371600" rtl="0" algn="l">
              <a:spcBef>
                <a:spcPts val="0"/>
              </a:spcBef>
              <a:spcAft>
                <a:spcPts val="0"/>
              </a:spcAft>
              <a:buSzPts val="1400"/>
              <a:buFont typeface="Lato"/>
              <a:buChar char="-"/>
            </a:pPr>
            <a:r>
              <a:rPr lang="en">
                <a:latin typeface="Lato"/>
                <a:ea typeface="Lato"/>
                <a:cs typeface="Lato"/>
                <a:sym typeface="Lato"/>
              </a:rPr>
              <a:t>UC Campuses</a:t>
            </a:r>
            <a:endParaRPr>
              <a:latin typeface="Lato"/>
              <a:ea typeface="Lato"/>
              <a:cs typeface="Lato"/>
              <a:sym typeface="Lato"/>
            </a:endParaRPr>
          </a:p>
          <a:p>
            <a:pPr indent="-317500" lvl="2" marL="1371600" rtl="0" algn="l">
              <a:spcBef>
                <a:spcPts val="0"/>
              </a:spcBef>
              <a:spcAft>
                <a:spcPts val="0"/>
              </a:spcAft>
              <a:buSzPts val="1400"/>
              <a:buFont typeface="Lato"/>
              <a:buChar char="-"/>
            </a:pPr>
            <a:r>
              <a:rPr lang="en">
                <a:latin typeface="Lato"/>
                <a:ea typeface="Lato"/>
                <a:cs typeface="Lato"/>
                <a:sym typeface="Lato"/>
              </a:rPr>
              <a:t>Caltech</a:t>
            </a:r>
            <a:endParaRPr>
              <a:latin typeface="Lato"/>
              <a:ea typeface="Lato"/>
              <a:cs typeface="Lato"/>
              <a:sym typeface="Lato"/>
            </a:endParaRPr>
          </a:p>
        </p:txBody>
      </p:sp>
      <p:cxnSp>
        <p:nvCxnSpPr>
          <p:cNvPr id="573" name="Google Shape;573;p82"/>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New</a:t>
            </a:r>
            <a:r>
              <a:rPr lang="en">
                <a:latin typeface="Playfair Display"/>
                <a:ea typeface="Playfair Display"/>
                <a:cs typeface="Playfair Display"/>
                <a:sym typeface="Playfair Display"/>
              </a:rPr>
              <a:t> Clustering</a:t>
            </a:r>
            <a:endParaRPr>
              <a:latin typeface="Playfair Display"/>
              <a:ea typeface="Playfair Display"/>
              <a:cs typeface="Playfair Display"/>
              <a:sym typeface="Playfair Display"/>
            </a:endParaRPr>
          </a:p>
        </p:txBody>
      </p:sp>
      <p:sp>
        <p:nvSpPr>
          <p:cNvPr id="579" name="Google Shape;579;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ato"/>
              <a:buChar char="-"/>
            </a:pPr>
            <a:r>
              <a:rPr lang="en">
                <a:latin typeface="Lato"/>
                <a:ea typeface="Lato"/>
                <a:cs typeface="Lato"/>
                <a:sym typeface="Lato"/>
              </a:rPr>
              <a:t>Clustering WITHOUT </a:t>
            </a:r>
            <a:r>
              <a:rPr lang="en">
                <a:latin typeface="Lato"/>
                <a:ea typeface="Lato"/>
                <a:cs typeface="Lato"/>
                <a:sym typeface="Lato"/>
              </a:rPr>
              <a:t>demographic variables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Including aggregated college rankings in the equation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Aiming for less geographical relationships</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More institutional similarity</a:t>
            </a:r>
            <a:endParaRPr>
              <a:latin typeface="Lato"/>
              <a:ea typeface="Lato"/>
              <a:cs typeface="Lato"/>
              <a:sym typeface="Lato"/>
            </a:endParaRPr>
          </a:p>
          <a:p>
            <a:pPr indent="0" lvl="0" marL="914400" rtl="0" algn="l">
              <a:spcBef>
                <a:spcPts val="1200"/>
              </a:spcBef>
              <a:spcAft>
                <a:spcPts val="0"/>
              </a:spcAft>
              <a:buNone/>
            </a:pPr>
            <a:r>
              <a:t/>
            </a:r>
            <a:endParaRPr>
              <a:latin typeface="Lato"/>
              <a:ea typeface="Lato"/>
              <a:cs typeface="Lato"/>
              <a:sym typeface="Lato"/>
            </a:endParaRPr>
          </a:p>
          <a:p>
            <a:pPr indent="-342900" lvl="0" marL="457200" rtl="0" algn="l">
              <a:spcBef>
                <a:spcPts val="1200"/>
              </a:spcBef>
              <a:spcAft>
                <a:spcPts val="0"/>
              </a:spcAft>
              <a:buSzPts val="1800"/>
              <a:buFont typeface="Lato"/>
              <a:buChar char="-"/>
            </a:pPr>
            <a:r>
              <a:rPr lang="en">
                <a:latin typeface="Lato"/>
                <a:ea typeface="Lato"/>
                <a:cs typeface="Lato"/>
                <a:sym typeface="Lato"/>
              </a:rPr>
              <a:t>Defining peer institutions nationally:</a:t>
            </a:r>
            <a:endParaRPr>
              <a:latin typeface="Lato"/>
              <a:ea typeface="Lato"/>
              <a:cs typeface="Lato"/>
              <a:sym typeface="Lato"/>
            </a:endParaRPr>
          </a:p>
        </p:txBody>
      </p:sp>
      <p:cxnSp>
        <p:nvCxnSpPr>
          <p:cNvPr id="580" name="Google Shape;580;p83"/>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581" name="Google Shape;581;p83" title="Untitled design.png"/>
          <p:cNvPicPr preferRelativeResize="0"/>
          <p:nvPr/>
        </p:nvPicPr>
        <p:blipFill>
          <a:blip r:embed="rId3">
            <a:alphaModFix/>
          </a:blip>
          <a:stretch>
            <a:fillRect/>
          </a:stretch>
        </p:blipFill>
        <p:spPr>
          <a:xfrm>
            <a:off x="6009874" y="1152475"/>
            <a:ext cx="2622174" cy="393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New Clustering</a:t>
            </a:r>
            <a:endParaRPr>
              <a:latin typeface="Playfair Display"/>
              <a:ea typeface="Playfair Display"/>
              <a:cs typeface="Playfair Display"/>
              <a:sym typeface="Playfair Display"/>
            </a:endParaRPr>
          </a:p>
        </p:txBody>
      </p:sp>
      <p:sp>
        <p:nvSpPr>
          <p:cNvPr id="587" name="Google Shape;587;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ato"/>
              <a:buChar char="-"/>
            </a:pPr>
            <a:r>
              <a:rPr lang="en">
                <a:latin typeface="Lato"/>
                <a:ea typeface="Lato"/>
                <a:cs typeface="Lato"/>
                <a:sym typeface="Lato"/>
              </a:rPr>
              <a:t>What determined these clusters? (using a RF model fit on the cluster outcomes)</a:t>
            </a:r>
            <a:endParaRPr>
              <a:latin typeface="Lato"/>
              <a:ea typeface="Lato"/>
              <a:cs typeface="Lato"/>
              <a:sym typeface="Lato"/>
            </a:endParaRPr>
          </a:p>
        </p:txBody>
      </p:sp>
      <p:cxnSp>
        <p:nvCxnSpPr>
          <p:cNvPr id="588" name="Google Shape;588;p84"/>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589" name="Google Shape;589;p84"/>
          <p:cNvPicPr preferRelativeResize="0"/>
          <p:nvPr/>
        </p:nvPicPr>
        <p:blipFill rotWithShape="1">
          <a:blip r:embed="rId3">
            <a:alphaModFix/>
          </a:blip>
          <a:srcRect b="5679" l="2564" r="1392" t="5431"/>
          <a:stretch/>
        </p:blipFill>
        <p:spPr>
          <a:xfrm>
            <a:off x="1360325" y="1634275"/>
            <a:ext cx="6423349" cy="3019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Defining a Financial Metric</a:t>
            </a:r>
            <a:endParaRPr>
              <a:latin typeface="Playfair Display"/>
              <a:ea typeface="Playfair Display"/>
              <a:cs typeface="Playfair Display"/>
              <a:sym typeface="Playfair Display"/>
            </a:endParaRPr>
          </a:p>
        </p:txBody>
      </p:sp>
      <p:sp>
        <p:nvSpPr>
          <p:cNvPr id="595" name="Google Shape;595;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Font typeface="Lato"/>
              <a:buChar char="-"/>
            </a:pPr>
            <a:r>
              <a:rPr lang="en">
                <a:latin typeface="Lato"/>
                <a:ea typeface="Lato"/>
                <a:cs typeface="Lato"/>
                <a:sym typeface="Lato"/>
              </a:rPr>
              <a:t>Using early career (defined as 1-5 years) median earnings from each </a:t>
            </a:r>
            <a:r>
              <a:rPr lang="en">
                <a:latin typeface="Lato"/>
                <a:ea typeface="Lato"/>
                <a:cs typeface="Lato"/>
                <a:sym typeface="Lato"/>
              </a:rPr>
              <a:t>university</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All universities in the US News Rankings data</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1 year post-grad</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4 years post-grad</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5 years post grad</a:t>
            </a:r>
            <a:endParaRPr>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a:p>
            <a:pPr indent="-342900" lvl="0" marL="457200" rtl="0" algn="l">
              <a:spcBef>
                <a:spcPts val="1200"/>
              </a:spcBef>
              <a:spcAft>
                <a:spcPts val="0"/>
              </a:spcAft>
              <a:buSzPts val="1800"/>
              <a:buFont typeface="Lato"/>
              <a:buChar char="-"/>
            </a:pPr>
            <a:r>
              <a:rPr lang="en">
                <a:latin typeface="Lato"/>
                <a:ea typeface="Lato"/>
                <a:cs typeface="Lato"/>
                <a:sym typeface="Lato"/>
              </a:rPr>
              <a:t>Adjusting for location and cost of living</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MIT living wage calculator data for livable wages, annual pretax income information</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Cost of living used due to statistics mentioning a large tendency for many students to remain within 200 miles of university locations (note: this is based on reports from individual colleges and is considered an assumption here)</a:t>
            </a:r>
            <a:endParaRPr>
              <a:latin typeface="Lato"/>
              <a:ea typeface="Lato"/>
              <a:cs typeface="Lato"/>
              <a:sym typeface="Lato"/>
            </a:endParaRPr>
          </a:p>
          <a:p>
            <a:pPr indent="-317500" lvl="1" marL="914400" rtl="0" algn="l">
              <a:spcBef>
                <a:spcPts val="0"/>
              </a:spcBef>
              <a:spcAft>
                <a:spcPts val="0"/>
              </a:spcAft>
              <a:buSzPts val="1400"/>
              <a:buFont typeface="Lato"/>
              <a:buChar char="-"/>
            </a:pPr>
            <a:r>
              <a:rPr lang="en">
                <a:latin typeface="Lato"/>
                <a:ea typeface="Lato"/>
                <a:cs typeface="Lato"/>
                <a:sym typeface="Lato"/>
              </a:rPr>
              <a:t>Creating a ratio between pretax income and livable wages to represent how much “better” than average salaries were</a:t>
            </a:r>
            <a:endParaRPr>
              <a:latin typeface="Lato"/>
              <a:ea typeface="Lato"/>
              <a:cs typeface="Lato"/>
              <a:sym typeface="Lato"/>
            </a:endParaRPr>
          </a:p>
        </p:txBody>
      </p:sp>
      <p:cxnSp>
        <p:nvCxnSpPr>
          <p:cNvPr id="596" name="Google Shape;596;p85"/>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Defining a Financial Metric</a:t>
            </a:r>
            <a:endParaRPr>
              <a:latin typeface="Playfair Display"/>
              <a:ea typeface="Playfair Display"/>
              <a:cs typeface="Playfair Display"/>
              <a:sym typeface="Playfair Display"/>
            </a:endParaRPr>
          </a:p>
        </p:txBody>
      </p:sp>
      <p:cxnSp>
        <p:nvCxnSpPr>
          <p:cNvPr id="602" name="Google Shape;602;p86"/>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603" name="Google Shape;603;p86"/>
          <p:cNvPicPr preferRelativeResize="0"/>
          <p:nvPr/>
        </p:nvPicPr>
        <p:blipFill>
          <a:blip r:embed="rId3">
            <a:alphaModFix/>
          </a:blip>
          <a:stretch>
            <a:fillRect/>
          </a:stretch>
        </p:blipFill>
        <p:spPr>
          <a:xfrm>
            <a:off x="810463" y="1131750"/>
            <a:ext cx="7523075" cy="3820975"/>
          </a:xfrm>
          <a:prstGeom prst="rect">
            <a:avLst/>
          </a:prstGeom>
          <a:noFill/>
          <a:ln>
            <a:noFill/>
          </a:ln>
        </p:spPr>
      </p:pic>
      <p:pic>
        <p:nvPicPr>
          <p:cNvPr id="604" name="Google Shape;604;p86"/>
          <p:cNvPicPr preferRelativeResize="0"/>
          <p:nvPr/>
        </p:nvPicPr>
        <p:blipFill>
          <a:blip r:embed="rId4">
            <a:alphaModFix/>
          </a:blip>
          <a:stretch>
            <a:fillRect/>
          </a:stretch>
        </p:blipFill>
        <p:spPr>
          <a:xfrm>
            <a:off x="3491450" y="1285725"/>
            <a:ext cx="5600224" cy="329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How does UCLA compare?</a:t>
            </a:r>
            <a:endParaRPr>
              <a:latin typeface="Playfair Display"/>
              <a:ea typeface="Playfair Display"/>
              <a:cs typeface="Playfair Display"/>
              <a:sym typeface="Playfair Display"/>
            </a:endParaRPr>
          </a:p>
        </p:txBody>
      </p:sp>
      <p:cxnSp>
        <p:nvCxnSpPr>
          <p:cNvPr id="610" name="Google Shape;610;p87"/>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611" name="Google Shape;611;p87"/>
          <p:cNvPicPr preferRelativeResize="0"/>
          <p:nvPr/>
        </p:nvPicPr>
        <p:blipFill rotWithShape="1">
          <a:blip r:embed="rId3">
            <a:alphaModFix/>
          </a:blip>
          <a:srcRect b="5575" l="0" r="0" t="4778"/>
          <a:stretch/>
        </p:blipFill>
        <p:spPr>
          <a:xfrm>
            <a:off x="848000" y="1228175"/>
            <a:ext cx="7448000" cy="3617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How does UCLA compare?</a:t>
            </a:r>
            <a:endParaRPr>
              <a:latin typeface="Playfair Display"/>
              <a:ea typeface="Playfair Display"/>
              <a:cs typeface="Playfair Display"/>
              <a:sym typeface="Playfair Display"/>
            </a:endParaRPr>
          </a:p>
        </p:txBody>
      </p:sp>
      <p:cxnSp>
        <p:nvCxnSpPr>
          <p:cNvPr id="617" name="Google Shape;617;p88"/>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618" name="Google Shape;618;p88"/>
          <p:cNvPicPr preferRelativeResize="0"/>
          <p:nvPr/>
        </p:nvPicPr>
        <p:blipFill rotWithShape="1">
          <a:blip r:embed="rId3">
            <a:alphaModFix/>
          </a:blip>
          <a:srcRect b="2802" l="0" r="0" t="2527"/>
          <a:stretch/>
        </p:blipFill>
        <p:spPr>
          <a:xfrm>
            <a:off x="2618863" y="1213700"/>
            <a:ext cx="3906274" cy="3756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53"/>
          <p:cNvSpPr txBox="1"/>
          <p:nvPr>
            <p:ph type="title"/>
          </p:nvPr>
        </p:nvSpPr>
        <p:spPr>
          <a:xfrm>
            <a:off x="276075" y="457200"/>
            <a:ext cx="38001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Problem Statement</a:t>
            </a:r>
            <a:endParaRPr/>
          </a:p>
        </p:txBody>
      </p:sp>
      <p:sp>
        <p:nvSpPr>
          <p:cNvPr id="363" name="Google Shape;363;p53"/>
          <p:cNvSpPr txBox="1"/>
          <p:nvPr>
            <p:ph idx="12" type="sldNum"/>
          </p:nvPr>
        </p:nvSpPr>
        <p:spPr>
          <a:xfrm>
            <a:off x="8656458" y="4815950"/>
            <a:ext cx="336000" cy="18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4" name="Google Shape;364;p53"/>
          <p:cNvSpPr txBox="1"/>
          <p:nvPr/>
        </p:nvSpPr>
        <p:spPr>
          <a:xfrm>
            <a:off x="187050" y="1281375"/>
            <a:ext cx="8676000" cy="192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100">
                <a:latin typeface="Times New Roman"/>
                <a:ea typeface="Times New Roman"/>
                <a:cs typeface="Times New Roman"/>
                <a:sym typeface="Times New Roman"/>
              </a:rPr>
              <a:t>How do</a:t>
            </a:r>
            <a:r>
              <a:rPr lang="en" sz="2100">
                <a:latin typeface="Times New Roman"/>
                <a:ea typeface="Times New Roman"/>
                <a:cs typeface="Times New Roman"/>
                <a:sym typeface="Times New Roman"/>
              </a:rPr>
              <a:t> UCLA grads compare to peers from other institutions across degree types, fields of study, and institutional characteristics (program size, school type, region/state, tuition, etc.)? </a:t>
            </a:r>
            <a:endParaRPr sz="2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595959"/>
              </a:solidFill>
            </a:endParaRPr>
          </a:p>
          <a:p>
            <a:pPr indent="0" lvl="0" marL="0" rtl="0" algn="l">
              <a:spcBef>
                <a:spcPts val="1200"/>
              </a:spcBef>
              <a:spcAft>
                <a:spcPts val="0"/>
              </a:spcAft>
              <a:buNone/>
            </a:pPr>
            <a:r>
              <a:t/>
            </a:r>
            <a:endParaRPr sz="1200">
              <a:solidFill>
                <a:schemeClr val="lt1"/>
              </a:solidFill>
              <a:latin typeface="Playfair Display"/>
              <a:ea typeface="Playfair Display"/>
              <a:cs typeface="Playfair Display"/>
              <a:sym typeface="Playfair Display"/>
            </a:endParaRPr>
          </a:p>
        </p:txBody>
      </p:sp>
      <p:cxnSp>
        <p:nvCxnSpPr>
          <p:cNvPr id="365" name="Google Shape;365;p53"/>
          <p:cNvCxnSpPr/>
          <p:nvPr/>
        </p:nvCxnSpPr>
        <p:spPr>
          <a:xfrm rot="10800000">
            <a:off x="254995" y="1152475"/>
            <a:ext cx="8577300" cy="0"/>
          </a:xfrm>
          <a:prstGeom prst="straightConnector1">
            <a:avLst/>
          </a:prstGeom>
          <a:noFill/>
          <a:ln cap="flat" cmpd="sng" w="9525">
            <a:solidFill>
              <a:schemeClr val="dk1"/>
            </a:solidFill>
            <a:prstDash val="solid"/>
            <a:round/>
            <a:headEnd len="med" w="med" type="none"/>
            <a:tailEnd len="med" w="med" type="none"/>
          </a:ln>
        </p:spPr>
      </p:cxnSp>
      <p:cxnSp>
        <p:nvCxnSpPr>
          <p:cNvPr id="366" name="Google Shape;366;p53"/>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89"/>
          <p:cNvSpPr txBox="1"/>
          <p:nvPr>
            <p:ph type="title"/>
          </p:nvPr>
        </p:nvSpPr>
        <p:spPr>
          <a:xfrm>
            <a:off x="311700" y="804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What factors affect income?</a:t>
            </a:r>
            <a:endParaRPr>
              <a:latin typeface="Playfair Display"/>
              <a:ea typeface="Playfair Display"/>
              <a:cs typeface="Playfair Display"/>
              <a:sym typeface="Playfair Display"/>
            </a:endParaRPr>
          </a:p>
        </p:txBody>
      </p:sp>
      <p:cxnSp>
        <p:nvCxnSpPr>
          <p:cNvPr id="624" name="Google Shape;624;p89"/>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625" name="Google Shape;625;p89"/>
          <p:cNvPicPr preferRelativeResize="0"/>
          <p:nvPr/>
        </p:nvPicPr>
        <p:blipFill>
          <a:blip r:embed="rId3">
            <a:alphaModFix/>
          </a:blip>
          <a:stretch>
            <a:fillRect/>
          </a:stretch>
        </p:blipFill>
        <p:spPr>
          <a:xfrm>
            <a:off x="782113" y="1122150"/>
            <a:ext cx="7523075" cy="3820975"/>
          </a:xfrm>
          <a:prstGeom prst="rect">
            <a:avLst/>
          </a:prstGeom>
          <a:noFill/>
          <a:ln>
            <a:noFill/>
          </a:ln>
        </p:spPr>
      </p:pic>
      <p:sp>
        <p:nvSpPr>
          <p:cNvPr id="626" name="Google Shape;626;p89"/>
          <p:cNvSpPr txBox="1"/>
          <p:nvPr/>
        </p:nvSpPr>
        <p:spPr>
          <a:xfrm>
            <a:off x="369900" y="594875"/>
            <a:ext cx="83475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Using all of our features from variable selection and predicting our financial metric</a:t>
            </a:r>
            <a:endParaRPr sz="17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0"/>
          <p:cNvSpPr txBox="1"/>
          <p:nvPr>
            <p:ph type="title"/>
          </p:nvPr>
        </p:nvSpPr>
        <p:spPr>
          <a:xfrm>
            <a:off x="311700" y="6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Playfair Display"/>
                <a:ea typeface="Playfair Display"/>
                <a:cs typeface="Playfair Display"/>
                <a:sym typeface="Playfair Display"/>
              </a:rPr>
              <a:t>Institutional Factor Product: Dashboard</a:t>
            </a:r>
            <a:endParaRPr>
              <a:latin typeface="Playfair Display"/>
              <a:ea typeface="Playfair Display"/>
              <a:cs typeface="Playfair Display"/>
              <a:sym typeface="Playfair Display"/>
            </a:endParaRPr>
          </a:p>
          <a:p>
            <a:pPr indent="0" lvl="0" marL="0" rtl="0" algn="l">
              <a:spcBef>
                <a:spcPts val="0"/>
              </a:spcBef>
              <a:spcAft>
                <a:spcPts val="0"/>
              </a:spcAft>
              <a:buClr>
                <a:schemeClr val="dk1"/>
              </a:buClr>
              <a:buSzPct val="39285"/>
              <a:buFont typeface="Arial"/>
              <a:buNone/>
            </a:pPr>
            <a:r>
              <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632" name="Google Shape;632;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Lato"/>
              <a:buChar char="-"/>
            </a:pPr>
            <a:r>
              <a:rPr lang="en" u="sng">
                <a:solidFill>
                  <a:schemeClr val="hlink"/>
                </a:solidFill>
                <a:latin typeface="Lato"/>
                <a:ea typeface="Lato"/>
                <a:cs typeface="Lato"/>
                <a:sym typeface="Lato"/>
                <a:hlinkClick r:id="rId3"/>
              </a:rPr>
              <a:t>https://one41xp-income-dashboard.onrender.com/</a:t>
            </a:r>
            <a:endParaRPr>
              <a:latin typeface="Lato"/>
              <a:ea typeface="Lato"/>
              <a:cs typeface="Lato"/>
              <a:sym typeface="Lato"/>
            </a:endParaRPr>
          </a:p>
          <a:p>
            <a:pPr indent="0" lvl="0" marL="0" rtl="0" algn="l">
              <a:spcBef>
                <a:spcPts val="1200"/>
              </a:spcBef>
              <a:spcAft>
                <a:spcPts val="1200"/>
              </a:spcAft>
              <a:buNone/>
            </a:pPr>
            <a:r>
              <a:t/>
            </a:r>
            <a:endParaRPr>
              <a:latin typeface="Lato"/>
              <a:ea typeface="Lato"/>
              <a:cs typeface="Lato"/>
              <a:sym typeface="Lato"/>
            </a:endParaRPr>
          </a:p>
        </p:txBody>
      </p:sp>
      <p:cxnSp>
        <p:nvCxnSpPr>
          <p:cNvPr id="633" name="Google Shape;633;p90"/>
          <p:cNvCxnSpPr/>
          <p:nvPr/>
        </p:nvCxnSpPr>
        <p:spPr>
          <a:xfrm rot="10800000">
            <a:off x="254995" y="1023575"/>
            <a:ext cx="8577300" cy="0"/>
          </a:xfrm>
          <a:prstGeom prst="straightConnector1">
            <a:avLst/>
          </a:prstGeom>
          <a:noFill/>
          <a:ln cap="flat" cmpd="sng" w="9525">
            <a:solidFill>
              <a:srgbClr val="000000"/>
            </a:solidFill>
            <a:prstDash val="solid"/>
            <a:round/>
            <a:headEnd len="med" w="med" type="none"/>
            <a:tailEnd len="med" w="med" type="none"/>
          </a:ln>
        </p:spPr>
      </p:cxnSp>
      <p:pic>
        <p:nvPicPr>
          <p:cNvPr id="634" name="Google Shape;634;p90"/>
          <p:cNvPicPr preferRelativeResize="0"/>
          <p:nvPr/>
        </p:nvPicPr>
        <p:blipFill rotWithShape="1">
          <a:blip r:embed="rId4">
            <a:alphaModFix/>
          </a:blip>
          <a:srcRect b="2381" l="0" r="0" t="0"/>
          <a:stretch/>
        </p:blipFill>
        <p:spPr>
          <a:xfrm>
            <a:off x="1595613" y="1553500"/>
            <a:ext cx="5952773" cy="3532426"/>
          </a:xfrm>
          <a:prstGeom prst="rect">
            <a:avLst/>
          </a:prstGeom>
          <a:noFill/>
          <a:ln>
            <a:noFill/>
          </a:ln>
        </p:spPr>
      </p:pic>
      <p:sp>
        <p:nvSpPr>
          <p:cNvPr id="635" name="Google Shape;635;p90"/>
          <p:cNvSpPr txBox="1"/>
          <p:nvPr/>
        </p:nvSpPr>
        <p:spPr>
          <a:xfrm>
            <a:off x="311700" y="577175"/>
            <a:ext cx="7900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rPr>
              <a:t>An interactive look at the effect of institutional factors on our financial metric</a:t>
            </a:r>
            <a:endParaRPr sz="17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Suggestions</a:t>
            </a:r>
            <a:r>
              <a:rPr lang="en">
                <a:latin typeface="Playfair Display"/>
                <a:ea typeface="Playfair Display"/>
                <a:cs typeface="Playfair Display"/>
                <a:sym typeface="Playfair Display"/>
              </a:rPr>
              <a:t> for the Future (Prompt 1)</a:t>
            </a:r>
            <a:endParaRPr>
              <a:latin typeface="Playfair Display"/>
              <a:ea typeface="Playfair Display"/>
              <a:cs typeface="Playfair Display"/>
              <a:sym typeface="Playfair Display"/>
            </a:endParaRPr>
          </a:p>
        </p:txBody>
      </p:sp>
      <p:sp>
        <p:nvSpPr>
          <p:cNvPr id="641" name="Google Shape;641;p91"/>
          <p:cNvSpPr txBox="1"/>
          <p:nvPr>
            <p:ph idx="1" type="body"/>
          </p:nvPr>
        </p:nvSpPr>
        <p:spPr>
          <a:xfrm>
            <a:off x="311700" y="1152475"/>
            <a:ext cx="4260300" cy="3922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latin typeface="Lato"/>
                <a:ea typeface="Lato"/>
                <a:cs typeface="Lato"/>
                <a:sym typeface="Lato"/>
              </a:rPr>
              <a:t>Challenges: </a:t>
            </a:r>
            <a:endParaRPr>
              <a:latin typeface="Lato"/>
              <a:ea typeface="Lato"/>
              <a:cs typeface="Lato"/>
              <a:sym typeface="Lato"/>
            </a:endParaRPr>
          </a:p>
          <a:p>
            <a:pPr indent="-323850" lvl="0" marL="457200" rtl="0" algn="l">
              <a:lnSpc>
                <a:spcPct val="150000"/>
              </a:lnSpc>
              <a:spcBef>
                <a:spcPts val="1200"/>
              </a:spcBef>
              <a:spcAft>
                <a:spcPts val="0"/>
              </a:spcAft>
              <a:buSzPts val="1500"/>
              <a:buFont typeface="Lato"/>
              <a:buChar char="-"/>
            </a:pPr>
            <a:r>
              <a:rPr lang="en" sz="1500">
                <a:latin typeface="Lato"/>
                <a:ea typeface="Lato"/>
                <a:cs typeface="Lato"/>
                <a:sym typeface="Lato"/>
              </a:rPr>
              <a:t>Missing &amp; Privacy Suppressed data</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Uneven program coverage across schools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Ivies especially do not offer as many low earning majors, skewing institutional comparisons in UCLA’s disfavor</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Ambiguity in matching “similar programs”</a:t>
            </a:r>
            <a:endParaRPr sz="1500">
              <a:latin typeface="Lato"/>
              <a:ea typeface="Lato"/>
              <a:cs typeface="Lato"/>
              <a:sym typeface="Lato"/>
            </a:endParaRPr>
          </a:p>
          <a:p>
            <a:pPr indent="-323850" lvl="1" marL="914400" rtl="0" algn="l">
              <a:lnSpc>
                <a:spcPct val="150000"/>
              </a:lnSpc>
              <a:spcBef>
                <a:spcPts val="0"/>
              </a:spcBef>
              <a:spcAft>
                <a:spcPts val="0"/>
              </a:spcAft>
              <a:buSzPts val="1500"/>
              <a:buFont typeface="Lato"/>
              <a:buChar char="-"/>
            </a:pPr>
            <a:r>
              <a:rPr lang="en" sz="1500">
                <a:latin typeface="Lato"/>
                <a:ea typeface="Lato"/>
                <a:cs typeface="Lato"/>
                <a:sym typeface="Lato"/>
              </a:rPr>
              <a:t>CIP prefixes are extremely broad</a:t>
            </a:r>
            <a:endParaRPr sz="1500">
              <a:latin typeface="Lato"/>
              <a:ea typeface="Lato"/>
              <a:cs typeface="Lato"/>
              <a:sym typeface="Lato"/>
            </a:endParaRPr>
          </a:p>
          <a:p>
            <a:pPr indent="0" lvl="0" marL="0" rtl="0" algn="l">
              <a:lnSpc>
                <a:spcPct val="150000"/>
              </a:lnSpc>
              <a:spcBef>
                <a:spcPts val="1200"/>
              </a:spcBef>
              <a:spcAft>
                <a:spcPts val="1200"/>
              </a:spcAft>
              <a:buNone/>
            </a:pPr>
            <a:r>
              <a:t/>
            </a:r>
            <a:endParaRPr/>
          </a:p>
        </p:txBody>
      </p:sp>
      <p:sp>
        <p:nvSpPr>
          <p:cNvPr id="642" name="Google Shape;642;p91"/>
          <p:cNvSpPr txBox="1"/>
          <p:nvPr/>
        </p:nvSpPr>
        <p:spPr>
          <a:xfrm>
            <a:off x="4849275" y="1152475"/>
            <a:ext cx="4200600" cy="3922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Lato"/>
                <a:ea typeface="Lato"/>
                <a:cs typeface="Lato"/>
                <a:sym typeface="Lato"/>
              </a:rPr>
              <a:t>Suggestions:</a:t>
            </a:r>
            <a:endParaRPr sz="1800">
              <a:solidFill>
                <a:schemeClr val="dk2"/>
              </a:solidFill>
              <a:latin typeface="Lato"/>
              <a:ea typeface="Lato"/>
              <a:cs typeface="Lato"/>
              <a:sym typeface="Lato"/>
            </a:endParaRPr>
          </a:p>
          <a:p>
            <a:pPr indent="-323850" lvl="0" marL="457200" rtl="0" algn="l">
              <a:lnSpc>
                <a:spcPct val="150000"/>
              </a:lnSpc>
              <a:spcBef>
                <a:spcPts val="1200"/>
              </a:spcBef>
              <a:spcAft>
                <a:spcPts val="0"/>
              </a:spcAft>
              <a:buClr>
                <a:schemeClr val="dk2"/>
              </a:buClr>
              <a:buSzPts val="1500"/>
              <a:buFont typeface="Lato"/>
              <a:buChar char="-"/>
            </a:pPr>
            <a:r>
              <a:rPr lang="en" sz="1500">
                <a:solidFill>
                  <a:schemeClr val="dk2"/>
                </a:solidFill>
                <a:latin typeface="Lato"/>
                <a:ea typeface="Lato"/>
                <a:cs typeface="Lato"/>
                <a:sym typeface="Lato"/>
              </a:rPr>
              <a:t>Gather more data from a source outside of Scorecard and IPEDS, especially for graduate level programs</a:t>
            </a:r>
            <a:endParaRPr sz="1500">
              <a:solidFill>
                <a:schemeClr val="dk2"/>
              </a:solidFill>
              <a:latin typeface="Lato"/>
              <a:ea typeface="Lato"/>
              <a:cs typeface="Lato"/>
              <a:sym typeface="Lato"/>
            </a:endParaRPr>
          </a:p>
          <a:p>
            <a:pPr indent="-323850" lvl="0" marL="457200" rtl="0" algn="l">
              <a:lnSpc>
                <a:spcPct val="15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Analyze across wider range of programs and investigate specific programs in more detail (4 digit CIP codes)</a:t>
            </a:r>
            <a:endParaRPr sz="1500">
              <a:solidFill>
                <a:schemeClr val="dk2"/>
              </a:solidFill>
              <a:latin typeface="Lato"/>
              <a:ea typeface="Lato"/>
              <a:cs typeface="Lato"/>
              <a:sym typeface="Lato"/>
            </a:endParaRPr>
          </a:p>
          <a:p>
            <a:pPr indent="-323850" lvl="0" marL="457200" rtl="0" algn="l">
              <a:lnSpc>
                <a:spcPct val="15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Explore alumni career outcomes from non-monetary sources (ie: LinkedIn Scraping)</a:t>
            </a:r>
            <a:endParaRPr sz="1500">
              <a:solidFill>
                <a:schemeClr val="dk2"/>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endParaRPr>
          </a:p>
        </p:txBody>
      </p:sp>
      <p:cxnSp>
        <p:nvCxnSpPr>
          <p:cNvPr id="643" name="Google Shape;643;p91"/>
          <p:cNvCxnSpPr/>
          <p:nvPr/>
        </p:nvCxnSpPr>
        <p:spPr>
          <a:xfrm rot="10800000">
            <a:off x="202845" y="1152475"/>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Suggestions for the Future (Prompt 2)</a:t>
            </a:r>
            <a:endParaRPr>
              <a:latin typeface="Playfair Display"/>
              <a:ea typeface="Playfair Display"/>
              <a:cs typeface="Playfair Display"/>
              <a:sym typeface="Playfair Display"/>
            </a:endParaRPr>
          </a:p>
        </p:txBody>
      </p:sp>
      <p:sp>
        <p:nvSpPr>
          <p:cNvPr id="649" name="Google Shape;649;p92"/>
          <p:cNvSpPr txBox="1"/>
          <p:nvPr>
            <p:ph idx="1" type="body"/>
          </p:nvPr>
        </p:nvSpPr>
        <p:spPr>
          <a:xfrm>
            <a:off x="311700" y="1152475"/>
            <a:ext cx="4260300" cy="38508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Challenges:</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Gathering data was difficult due to not having access to readily available CSVs for certain variables</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Had to go </a:t>
            </a:r>
            <a:r>
              <a:rPr lang="en">
                <a:latin typeface="Lato"/>
                <a:ea typeface="Lato"/>
                <a:cs typeface="Lato"/>
                <a:sym typeface="Lato"/>
              </a:rPr>
              <a:t>through </a:t>
            </a:r>
            <a:r>
              <a:rPr lang="en">
                <a:latin typeface="Lato"/>
                <a:ea typeface="Lato"/>
                <a:cs typeface="Lato"/>
                <a:sym typeface="Lato"/>
              </a:rPr>
              <a:t>various APIs and many different web sources to find the right data</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Creating new </a:t>
            </a:r>
            <a:r>
              <a:rPr lang="en">
                <a:latin typeface="Lato"/>
                <a:ea typeface="Lato"/>
                <a:cs typeface="Lato"/>
                <a:sym typeface="Lato"/>
              </a:rPr>
              <a:t>variables derived from known variables (ex: estimating expected graduates from total enrollment and graduation rate)</a:t>
            </a:r>
            <a:endParaRPr/>
          </a:p>
        </p:txBody>
      </p:sp>
      <p:sp>
        <p:nvSpPr>
          <p:cNvPr id="650" name="Google Shape;650;p92"/>
          <p:cNvSpPr txBox="1"/>
          <p:nvPr/>
        </p:nvSpPr>
        <p:spPr>
          <a:xfrm>
            <a:off x="4849275" y="1152475"/>
            <a:ext cx="4200600" cy="389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Font typeface="Lato"/>
              <a:buChar char="-"/>
            </a:pPr>
            <a:r>
              <a:rPr lang="en" sz="1800">
                <a:solidFill>
                  <a:schemeClr val="dk2"/>
                </a:solidFill>
                <a:latin typeface="Lato"/>
                <a:ea typeface="Lato"/>
                <a:cs typeface="Lato"/>
                <a:sym typeface="Lato"/>
              </a:rPr>
              <a:t>Suggestions:</a:t>
            </a:r>
            <a:endParaRPr sz="1800">
              <a:solidFill>
                <a:schemeClr val="dk2"/>
              </a:solidFill>
              <a:latin typeface="Lato"/>
              <a:ea typeface="Lato"/>
              <a:cs typeface="Lato"/>
              <a:sym typeface="Lato"/>
            </a:endParaRPr>
          </a:p>
          <a:p>
            <a:pPr indent="-317500" lvl="1" marL="914400" rtl="0" algn="l">
              <a:lnSpc>
                <a:spcPct val="150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Further analyze the relationship between median earnings and predictors like enrollment and graduation rate through a more sophisticated model than linear regression </a:t>
            </a:r>
            <a:endParaRPr>
              <a:solidFill>
                <a:schemeClr val="dk2"/>
              </a:solidFill>
              <a:latin typeface="Lato"/>
              <a:ea typeface="Lato"/>
              <a:cs typeface="Lato"/>
              <a:sym typeface="Lato"/>
            </a:endParaRPr>
          </a:p>
          <a:p>
            <a:pPr indent="-317500" lvl="1" marL="914400" rtl="0" algn="l">
              <a:lnSpc>
                <a:spcPct val="150000"/>
              </a:lnSpc>
              <a:spcBef>
                <a:spcPts val="0"/>
              </a:spcBef>
              <a:spcAft>
                <a:spcPts val="0"/>
              </a:spcAft>
              <a:buClr>
                <a:schemeClr val="dk2"/>
              </a:buClr>
              <a:buSzPts val="1400"/>
              <a:buFont typeface="Lato"/>
              <a:buChar char="-"/>
            </a:pPr>
            <a:r>
              <a:rPr lang="en">
                <a:solidFill>
                  <a:schemeClr val="dk2"/>
                </a:solidFill>
                <a:latin typeface="Lato"/>
                <a:ea typeface="Lato"/>
                <a:cs typeface="Lato"/>
                <a:sym typeface="Lato"/>
              </a:rPr>
              <a:t>Conduct a more thorough analysis that considers additional institutional factors such as rankings and economic variables(unemployment, tax rate, etc.)</a:t>
            </a:r>
            <a:endParaRPr>
              <a:solidFill>
                <a:schemeClr val="dk2"/>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endParaRPr>
          </a:p>
        </p:txBody>
      </p:sp>
      <p:cxnSp>
        <p:nvCxnSpPr>
          <p:cNvPr id="651" name="Google Shape;651;p92"/>
          <p:cNvCxnSpPr/>
          <p:nvPr/>
        </p:nvCxnSpPr>
        <p:spPr>
          <a:xfrm rot="10800000">
            <a:off x="202845" y="1152475"/>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5" name="Shape 655"/>
        <p:cNvGrpSpPr/>
        <p:nvPr/>
      </p:nvGrpSpPr>
      <p:grpSpPr>
        <a:xfrm>
          <a:off x="0" y="0"/>
          <a:ext cx="0" cy="0"/>
          <a:chOff x="0" y="0"/>
          <a:chExt cx="0" cy="0"/>
        </a:xfrm>
      </p:grpSpPr>
      <p:sp>
        <p:nvSpPr>
          <p:cNvPr id="656" name="Google Shape;656;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Suggestions for the Future (Prompt 3)</a:t>
            </a:r>
            <a:endParaRPr>
              <a:latin typeface="Playfair Display"/>
              <a:ea typeface="Playfair Display"/>
              <a:cs typeface="Playfair Display"/>
              <a:sym typeface="Playfair Display"/>
            </a:endParaRPr>
          </a:p>
        </p:txBody>
      </p:sp>
      <p:sp>
        <p:nvSpPr>
          <p:cNvPr id="657" name="Google Shape;657;p93"/>
          <p:cNvSpPr txBox="1"/>
          <p:nvPr>
            <p:ph idx="1" type="body"/>
          </p:nvPr>
        </p:nvSpPr>
        <p:spPr>
          <a:xfrm>
            <a:off x="311700" y="1152475"/>
            <a:ext cx="4260300" cy="3990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latin typeface="Lato"/>
                <a:ea typeface="Lato"/>
                <a:cs typeface="Lato"/>
                <a:sym typeface="Lato"/>
              </a:rPr>
              <a:t>Challenges:</a:t>
            </a:r>
            <a:endParaRPr>
              <a:latin typeface="Lato"/>
              <a:ea typeface="Lato"/>
              <a:cs typeface="Lato"/>
              <a:sym typeface="Lato"/>
            </a:endParaRPr>
          </a:p>
          <a:p>
            <a:pPr indent="-323850" lvl="0" marL="457200" rtl="0" algn="l">
              <a:lnSpc>
                <a:spcPct val="150000"/>
              </a:lnSpc>
              <a:spcBef>
                <a:spcPts val="1200"/>
              </a:spcBef>
              <a:spcAft>
                <a:spcPts val="0"/>
              </a:spcAft>
              <a:buSzPts val="1500"/>
              <a:buFont typeface="Lato"/>
              <a:buChar char="-"/>
            </a:pPr>
            <a:r>
              <a:rPr lang="en" sz="1500">
                <a:latin typeface="Lato"/>
                <a:ea typeface="Lato"/>
                <a:cs typeface="Lato"/>
                <a:sym typeface="Lato"/>
              </a:rPr>
              <a:t>High missingness for Master’s and Doctoral Programs</a:t>
            </a:r>
            <a:endParaRPr sz="1500">
              <a:latin typeface="Lato"/>
              <a:ea typeface="Lato"/>
              <a:cs typeface="Lato"/>
              <a:sym typeface="Lato"/>
            </a:endParaRPr>
          </a:p>
          <a:p>
            <a:pPr indent="-323850" lvl="0" marL="457200" rtl="0" algn="l">
              <a:lnSpc>
                <a:spcPct val="150000"/>
              </a:lnSpc>
              <a:spcBef>
                <a:spcPts val="0"/>
              </a:spcBef>
              <a:spcAft>
                <a:spcPts val="0"/>
              </a:spcAft>
              <a:buSzPts val="1500"/>
              <a:buFont typeface="Lato"/>
              <a:buChar char="-"/>
            </a:pPr>
            <a:r>
              <a:rPr lang="en" sz="1500">
                <a:latin typeface="Lato"/>
                <a:ea typeface="Lato"/>
                <a:cs typeface="Lato"/>
                <a:sym typeface="Lato"/>
              </a:rPr>
              <a:t>Raw CIP data is difficult to visualize and communicate without grouping into broad categories</a:t>
            </a:r>
            <a:endParaRPr sz="1500">
              <a:latin typeface="Lato"/>
              <a:ea typeface="Lato"/>
              <a:cs typeface="Lato"/>
              <a:sym typeface="Lato"/>
            </a:endParaRPr>
          </a:p>
          <a:p>
            <a:pPr indent="0" lvl="0" marL="0" rtl="0" algn="l">
              <a:lnSpc>
                <a:spcPct val="150000"/>
              </a:lnSpc>
              <a:spcBef>
                <a:spcPts val="1200"/>
              </a:spcBef>
              <a:spcAft>
                <a:spcPts val="1200"/>
              </a:spcAft>
              <a:buNone/>
            </a:pPr>
            <a:r>
              <a:t/>
            </a:r>
            <a:endParaRPr/>
          </a:p>
        </p:txBody>
      </p:sp>
      <p:sp>
        <p:nvSpPr>
          <p:cNvPr id="658" name="Google Shape;658;p93"/>
          <p:cNvSpPr txBox="1"/>
          <p:nvPr/>
        </p:nvSpPr>
        <p:spPr>
          <a:xfrm>
            <a:off x="4849275" y="1152475"/>
            <a:ext cx="4200600" cy="399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Lato"/>
                <a:ea typeface="Lato"/>
                <a:cs typeface="Lato"/>
                <a:sym typeface="Lato"/>
              </a:rPr>
              <a:t>Suggestions:</a:t>
            </a:r>
            <a:endParaRPr sz="1800">
              <a:solidFill>
                <a:schemeClr val="dk2"/>
              </a:solidFill>
              <a:latin typeface="Lato"/>
              <a:ea typeface="Lato"/>
              <a:cs typeface="Lato"/>
              <a:sym typeface="Lato"/>
            </a:endParaRPr>
          </a:p>
          <a:p>
            <a:pPr indent="-323850" lvl="0" marL="457200" rtl="0" algn="l">
              <a:lnSpc>
                <a:spcPct val="150000"/>
              </a:lnSpc>
              <a:spcBef>
                <a:spcPts val="1200"/>
              </a:spcBef>
              <a:spcAft>
                <a:spcPts val="0"/>
              </a:spcAft>
              <a:buClr>
                <a:schemeClr val="dk2"/>
              </a:buClr>
              <a:buSzPts val="1500"/>
              <a:buFont typeface="Lato"/>
              <a:buChar char="-"/>
            </a:pPr>
            <a:r>
              <a:rPr lang="en" sz="1500">
                <a:solidFill>
                  <a:schemeClr val="dk2"/>
                </a:solidFill>
                <a:latin typeface="Lato"/>
                <a:ea typeface="Lato"/>
                <a:cs typeface="Lato"/>
                <a:sym typeface="Lato"/>
              </a:rPr>
              <a:t>Utilize quantile regression to explore more in depth how UCLA compares to low and high earning ends instead of just average</a:t>
            </a:r>
            <a:endParaRPr sz="1500">
              <a:solidFill>
                <a:schemeClr val="dk2"/>
              </a:solidFill>
              <a:latin typeface="Lato"/>
              <a:ea typeface="Lato"/>
              <a:cs typeface="Lato"/>
              <a:sym typeface="Lato"/>
            </a:endParaRPr>
          </a:p>
          <a:p>
            <a:pPr indent="-323850" lvl="0" marL="457200" rtl="0" algn="l">
              <a:lnSpc>
                <a:spcPct val="150000"/>
              </a:lnSpc>
              <a:spcBef>
                <a:spcPts val="0"/>
              </a:spcBef>
              <a:spcAft>
                <a:spcPts val="0"/>
              </a:spcAft>
              <a:buClr>
                <a:schemeClr val="dk2"/>
              </a:buClr>
              <a:buSzPts val="1500"/>
              <a:buFont typeface="Lato"/>
              <a:buChar char="-"/>
            </a:pPr>
            <a:r>
              <a:rPr lang="en" sz="1500">
                <a:solidFill>
                  <a:schemeClr val="dk2"/>
                </a:solidFill>
                <a:latin typeface="Lato"/>
                <a:ea typeface="Lato"/>
                <a:cs typeface="Lato"/>
                <a:sym typeface="Lato"/>
              </a:rPr>
              <a:t>Examine longer term longitudinal outcomes beyond 5 and 10 years after graduation</a:t>
            </a:r>
            <a:endParaRPr sz="1500">
              <a:solidFill>
                <a:schemeClr val="dk2"/>
              </a:solidFill>
              <a:latin typeface="Lato"/>
              <a:ea typeface="Lato"/>
              <a:cs typeface="Lato"/>
              <a:sym typeface="Lato"/>
            </a:endParaRPr>
          </a:p>
          <a:p>
            <a:pPr indent="0" lvl="0" marL="457200" rtl="0" algn="l">
              <a:lnSpc>
                <a:spcPct val="150000"/>
              </a:lnSpc>
              <a:spcBef>
                <a:spcPts val="1200"/>
              </a:spcBef>
              <a:spcAft>
                <a:spcPts val="0"/>
              </a:spcAft>
              <a:buNone/>
            </a:pPr>
            <a:r>
              <a:t/>
            </a:r>
            <a:endParaRPr sz="1500">
              <a:solidFill>
                <a:schemeClr val="dk2"/>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endParaRPr>
          </a:p>
        </p:txBody>
      </p:sp>
      <p:cxnSp>
        <p:nvCxnSpPr>
          <p:cNvPr id="659" name="Google Shape;659;p93"/>
          <p:cNvCxnSpPr/>
          <p:nvPr/>
        </p:nvCxnSpPr>
        <p:spPr>
          <a:xfrm rot="10800000">
            <a:off x="202845" y="1152475"/>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3" name="Shape 663"/>
        <p:cNvGrpSpPr/>
        <p:nvPr/>
      </p:nvGrpSpPr>
      <p:grpSpPr>
        <a:xfrm>
          <a:off x="0" y="0"/>
          <a:ext cx="0" cy="0"/>
          <a:chOff x="0" y="0"/>
          <a:chExt cx="0" cy="0"/>
        </a:xfrm>
      </p:grpSpPr>
      <p:sp>
        <p:nvSpPr>
          <p:cNvPr id="664" name="Google Shape;664;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Suggestions for the Future (Prompt 4)</a:t>
            </a:r>
            <a:endParaRPr>
              <a:latin typeface="Playfair Display"/>
              <a:ea typeface="Playfair Display"/>
              <a:cs typeface="Playfair Display"/>
              <a:sym typeface="Playfair Display"/>
            </a:endParaRPr>
          </a:p>
        </p:txBody>
      </p:sp>
      <p:sp>
        <p:nvSpPr>
          <p:cNvPr id="665" name="Google Shape;665;p9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29">
                <a:latin typeface="Lato"/>
                <a:ea typeface="Lato"/>
                <a:cs typeface="Lato"/>
                <a:sym typeface="Lato"/>
              </a:rPr>
              <a:t>Challenges:</a:t>
            </a:r>
            <a:endParaRPr sz="1829">
              <a:latin typeface="Lato"/>
              <a:ea typeface="Lato"/>
              <a:cs typeface="Lato"/>
              <a:sym typeface="Lato"/>
            </a:endParaRPr>
          </a:p>
          <a:p>
            <a:pPr indent="-323215" lvl="0" marL="457200" rtl="0" algn="l">
              <a:lnSpc>
                <a:spcPct val="150000"/>
              </a:lnSpc>
              <a:spcBef>
                <a:spcPts val="1200"/>
              </a:spcBef>
              <a:spcAft>
                <a:spcPts val="0"/>
              </a:spcAft>
              <a:buSzPts val="1490"/>
              <a:buFont typeface="Lato"/>
              <a:buChar char="-"/>
            </a:pPr>
            <a:r>
              <a:rPr lang="en" sz="1490">
                <a:latin typeface="Lato"/>
                <a:ea typeface="Lato"/>
                <a:cs typeface="Lato"/>
                <a:sym typeface="Lato"/>
              </a:rPr>
              <a:t>Uniqueness of UC institutional characteristics</a:t>
            </a:r>
            <a:endParaRPr sz="1490">
              <a:latin typeface="Lato"/>
              <a:ea typeface="Lato"/>
              <a:cs typeface="Lato"/>
              <a:sym typeface="Lato"/>
            </a:endParaRPr>
          </a:p>
          <a:p>
            <a:pPr indent="-323215" lvl="1" marL="914400" rtl="0" algn="l">
              <a:lnSpc>
                <a:spcPct val="150000"/>
              </a:lnSpc>
              <a:spcBef>
                <a:spcPts val="0"/>
              </a:spcBef>
              <a:spcAft>
                <a:spcPts val="0"/>
              </a:spcAft>
              <a:buSzPts val="1490"/>
              <a:buFont typeface="Lato"/>
              <a:buChar char="-"/>
            </a:pPr>
            <a:r>
              <a:rPr lang="en" sz="1490">
                <a:latin typeface="Lato"/>
                <a:ea typeface="Lato"/>
                <a:cs typeface="Lato"/>
                <a:sym typeface="Lato"/>
              </a:rPr>
              <a:t>The demographics, student selection criteria, and subject focus of the University of California system lead to a misleadingly low financial metric score</a:t>
            </a:r>
            <a:endParaRPr sz="1490">
              <a:latin typeface="Lato"/>
              <a:ea typeface="Lato"/>
              <a:cs typeface="Lato"/>
              <a:sym typeface="Lato"/>
            </a:endParaRPr>
          </a:p>
          <a:p>
            <a:pPr indent="-323215" lvl="0" marL="457200" rtl="0" algn="l">
              <a:lnSpc>
                <a:spcPct val="150000"/>
              </a:lnSpc>
              <a:spcBef>
                <a:spcPts val="0"/>
              </a:spcBef>
              <a:spcAft>
                <a:spcPts val="0"/>
              </a:spcAft>
              <a:buSzPts val="1490"/>
              <a:buFont typeface="Lato"/>
              <a:buChar char="-"/>
            </a:pPr>
            <a:r>
              <a:rPr lang="en" sz="1490">
                <a:latin typeface="Lato"/>
                <a:ea typeface="Lato"/>
                <a:cs typeface="Lato"/>
                <a:sym typeface="Lato"/>
              </a:rPr>
              <a:t>Limited set of institutional factors</a:t>
            </a:r>
            <a:endParaRPr sz="1490">
              <a:latin typeface="Lato"/>
              <a:ea typeface="Lato"/>
              <a:cs typeface="Lato"/>
              <a:sym typeface="Lato"/>
            </a:endParaRPr>
          </a:p>
          <a:p>
            <a:pPr indent="0" lvl="0" marL="0" rtl="0" algn="l">
              <a:spcBef>
                <a:spcPts val="1200"/>
              </a:spcBef>
              <a:spcAft>
                <a:spcPts val="0"/>
              </a:spcAft>
              <a:buSzPts val="935"/>
              <a:buNone/>
            </a:pPr>
            <a:r>
              <a:t/>
            </a:r>
            <a:endParaRPr sz="1829"/>
          </a:p>
          <a:p>
            <a:pPr indent="0" lvl="0" marL="0" rtl="0" algn="l">
              <a:spcBef>
                <a:spcPts val="1200"/>
              </a:spcBef>
              <a:spcAft>
                <a:spcPts val="1200"/>
              </a:spcAft>
              <a:buClr>
                <a:schemeClr val="dk1"/>
              </a:buClr>
              <a:buSzPts val="935"/>
              <a:buFont typeface="Arial"/>
              <a:buNone/>
            </a:pPr>
            <a:r>
              <a:t/>
            </a:r>
            <a:endParaRPr sz="1829"/>
          </a:p>
        </p:txBody>
      </p:sp>
      <p:sp>
        <p:nvSpPr>
          <p:cNvPr id="666" name="Google Shape;666;p94"/>
          <p:cNvSpPr txBox="1"/>
          <p:nvPr/>
        </p:nvSpPr>
        <p:spPr>
          <a:xfrm>
            <a:off x="4849275" y="1152475"/>
            <a:ext cx="4200600" cy="31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a:solidFill>
                  <a:schemeClr val="dk2"/>
                </a:solidFill>
                <a:latin typeface="Lato"/>
                <a:ea typeface="Lato"/>
                <a:cs typeface="Lato"/>
                <a:sym typeface="Lato"/>
              </a:rPr>
              <a:t>Suggestions:</a:t>
            </a:r>
            <a:endParaRPr sz="1700">
              <a:solidFill>
                <a:schemeClr val="dk2"/>
              </a:solidFill>
              <a:latin typeface="Lato"/>
              <a:ea typeface="Lato"/>
              <a:cs typeface="Lato"/>
              <a:sym typeface="Lato"/>
            </a:endParaRPr>
          </a:p>
          <a:p>
            <a:pPr indent="-336550" lvl="0" marL="457200" rtl="0" algn="l">
              <a:lnSpc>
                <a:spcPct val="150000"/>
              </a:lnSpc>
              <a:spcBef>
                <a:spcPts val="1200"/>
              </a:spcBef>
              <a:spcAft>
                <a:spcPts val="0"/>
              </a:spcAft>
              <a:buClr>
                <a:schemeClr val="dk2"/>
              </a:buClr>
              <a:buSzPts val="1700"/>
              <a:buFont typeface="Lato"/>
              <a:buChar char="-"/>
            </a:pPr>
            <a:r>
              <a:rPr lang="en" sz="1700">
                <a:solidFill>
                  <a:schemeClr val="dk2"/>
                </a:solidFill>
                <a:latin typeface="Lato"/>
                <a:ea typeface="Lato"/>
                <a:cs typeface="Lato"/>
                <a:sym typeface="Lato"/>
              </a:rPr>
              <a:t>Incorporation of subject area based weighting for financial metric</a:t>
            </a:r>
            <a:endParaRPr sz="1700">
              <a:solidFill>
                <a:schemeClr val="dk2"/>
              </a:solidFill>
              <a:latin typeface="Lato"/>
              <a:ea typeface="Lato"/>
              <a:cs typeface="Lato"/>
              <a:sym typeface="Lato"/>
            </a:endParaRPr>
          </a:p>
          <a:p>
            <a:pPr indent="-336550" lvl="0" marL="457200" rtl="0" algn="l">
              <a:lnSpc>
                <a:spcPct val="150000"/>
              </a:lnSpc>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Further </a:t>
            </a:r>
            <a:r>
              <a:rPr lang="en" sz="1700">
                <a:solidFill>
                  <a:schemeClr val="dk2"/>
                </a:solidFill>
                <a:latin typeface="Lato"/>
                <a:ea typeface="Lato"/>
                <a:cs typeface="Lato"/>
                <a:sym typeface="Lato"/>
              </a:rPr>
              <a:t>quantification</a:t>
            </a:r>
            <a:r>
              <a:rPr lang="en" sz="1700">
                <a:solidFill>
                  <a:schemeClr val="dk2"/>
                </a:solidFill>
                <a:latin typeface="Lato"/>
                <a:ea typeface="Lato"/>
                <a:cs typeface="Lato"/>
                <a:sym typeface="Lato"/>
              </a:rPr>
              <a:t> of institutional characteristics to capture more aspects</a:t>
            </a:r>
            <a:endParaRPr sz="1700">
              <a:solidFill>
                <a:schemeClr val="dk2"/>
              </a:solidFill>
              <a:latin typeface="Lato"/>
              <a:ea typeface="Lato"/>
              <a:cs typeface="Lato"/>
              <a:sym typeface="Lato"/>
            </a:endParaRPr>
          </a:p>
          <a:p>
            <a:pPr indent="-336550" lvl="1" marL="914400" rtl="0" algn="l">
              <a:lnSpc>
                <a:spcPct val="150000"/>
              </a:lnSpc>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Looking at policy for instance</a:t>
            </a:r>
            <a:endParaRPr sz="1700">
              <a:solidFill>
                <a:schemeClr val="dk2"/>
              </a:solidFill>
              <a:latin typeface="Lato"/>
              <a:ea typeface="Lato"/>
              <a:cs typeface="Lato"/>
              <a:sym typeface="Lato"/>
            </a:endParaRPr>
          </a:p>
          <a:p>
            <a:pPr indent="-336550" lvl="1" marL="914400" rtl="0" algn="l">
              <a:lnSpc>
                <a:spcPct val="150000"/>
              </a:lnSpc>
              <a:spcBef>
                <a:spcPts val="0"/>
              </a:spcBef>
              <a:spcAft>
                <a:spcPts val="0"/>
              </a:spcAft>
              <a:buClr>
                <a:schemeClr val="dk2"/>
              </a:buClr>
              <a:buSzPts val="1700"/>
              <a:buFont typeface="Lato"/>
              <a:buChar char="-"/>
            </a:pPr>
            <a:r>
              <a:rPr lang="en" sz="1700">
                <a:solidFill>
                  <a:schemeClr val="dk2"/>
                </a:solidFill>
                <a:latin typeface="Lato"/>
                <a:ea typeface="Lato"/>
                <a:cs typeface="Lato"/>
                <a:sym typeface="Lato"/>
              </a:rPr>
              <a:t>Feature engineering</a:t>
            </a:r>
            <a:endParaRPr sz="1700">
              <a:solidFill>
                <a:schemeClr val="dk2"/>
              </a:solidFill>
              <a:latin typeface="Lato"/>
              <a:ea typeface="Lato"/>
              <a:cs typeface="Lato"/>
              <a:sym typeface="Lato"/>
            </a:endParaRPr>
          </a:p>
          <a:p>
            <a:pPr indent="0" lvl="0" marL="0" rtl="0" algn="l">
              <a:spcBef>
                <a:spcPts val="1200"/>
              </a:spcBef>
              <a:spcAft>
                <a:spcPts val="0"/>
              </a:spcAft>
              <a:buNone/>
            </a:pPr>
            <a:r>
              <a:t/>
            </a:r>
            <a:endParaRPr sz="1700">
              <a:solidFill>
                <a:schemeClr val="dk2"/>
              </a:solidFill>
            </a:endParaRPr>
          </a:p>
        </p:txBody>
      </p:sp>
      <p:cxnSp>
        <p:nvCxnSpPr>
          <p:cNvPr id="667" name="Google Shape;667;p94"/>
          <p:cNvCxnSpPr/>
          <p:nvPr/>
        </p:nvCxnSpPr>
        <p:spPr>
          <a:xfrm rot="10800000">
            <a:off x="202845" y="1152475"/>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EDA</a:t>
            </a:r>
            <a:endParaRPr>
              <a:latin typeface="Playfair Display"/>
              <a:ea typeface="Playfair Display"/>
              <a:cs typeface="Playfair Display"/>
              <a:sym typeface="Playfair Display"/>
            </a:endParaRPr>
          </a:p>
        </p:txBody>
      </p:sp>
      <p:sp>
        <p:nvSpPr>
          <p:cNvPr id="372" name="Google Shape;372;p54"/>
          <p:cNvSpPr txBox="1"/>
          <p:nvPr>
            <p:ph idx="1" type="body"/>
          </p:nvPr>
        </p:nvSpPr>
        <p:spPr>
          <a:xfrm>
            <a:off x="311700" y="1152475"/>
            <a:ext cx="8706000" cy="3990900"/>
          </a:xfrm>
          <a:prstGeom prst="rect">
            <a:avLst/>
          </a:prstGeom>
          <a:noFill/>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a:latin typeface="Lato"/>
                <a:ea typeface="Lato"/>
                <a:cs typeface="Lato"/>
                <a:sym typeface="Lato"/>
              </a:rPr>
              <a:t>-College Scorecard data contains aggregated metrics for variables, mostly handling missing values and ensuring numeric formatting</a:t>
            </a:r>
            <a:endParaRPr>
              <a:latin typeface="Lato"/>
              <a:ea typeface="Lato"/>
              <a:cs typeface="Lato"/>
              <a:sym typeface="Lato"/>
            </a:endParaRPr>
          </a:p>
          <a:p>
            <a:pPr indent="-342900" lvl="0" marL="457200" rtl="0" algn="l">
              <a:lnSpc>
                <a:spcPct val="150000"/>
              </a:lnSpc>
              <a:spcBef>
                <a:spcPts val="1200"/>
              </a:spcBef>
              <a:spcAft>
                <a:spcPts val="0"/>
              </a:spcAft>
              <a:buSzPts val="1800"/>
              <a:buFont typeface="Lato"/>
              <a:buChar char="-"/>
            </a:pPr>
            <a:r>
              <a:rPr lang="en">
                <a:latin typeface="Lato"/>
                <a:ea typeface="Lato"/>
                <a:cs typeface="Lato"/>
                <a:sym typeface="Lato"/>
              </a:rPr>
              <a:t>Look at just UCLA first, then compare with other programs</a:t>
            </a:r>
            <a:endParaRPr>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Evaluate how UCLA compares to:</a:t>
            </a:r>
            <a:endParaRPr>
              <a:latin typeface="Lato"/>
              <a:ea typeface="Lato"/>
              <a:cs typeface="Lato"/>
              <a:sym typeface="Lato"/>
            </a:endParaRPr>
          </a:p>
          <a:p>
            <a:pPr indent="-330200" lvl="1" marL="914400" rtl="0" algn="l">
              <a:lnSpc>
                <a:spcPct val="150000"/>
              </a:lnSpc>
              <a:spcBef>
                <a:spcPts val="0"/>
              </a:spcBef>
              <a:spcAft>
                <a:spcPts val="0"/>
              </a:spcAft>
              <a:buSzPts val="1600"/>
              <a:buFont typeface="Lato"/>
              <a:buChar char="-"/>
            </a:pPr>
            <a:r>
              <a:rPr lang="en" sz="1600">
                <a:latin typeface="Lato"/>
                <a:ea typeface="Lato"/>
                <a:cs typeface="Lato"/>
                <a:sym typeface="Lato"/>
              </a:rPr>
              <a:t>Ivies / top ranked colleges</a:t>
            </a:r>
            <a:endParaRPr sz="1600">
              <a:latin typeface="Lato"/>
              <a:ea typeface="Lato"/>
              <a:cs typeface="Lato"/>
              <a:sym typeface="Lato"/>
            </a:endParaRPr>
          </a:p>
          <a:p>
            <a:pPr indent="-330200" lvl="1" marL="914400" rtl="0" algn="l">
              <a:lnSpc>
                <a:spcPct val="150000"/>
              </a:lnSpc>
              <a:spcBef>
                <a:spcPts val="0"/>
              </a:spcBef>
              <a:spcAft>
                <a:spcPts val="0"/>
              </a:spcAft>
              <a:buSzPts val="1600"/>
              <a:buFont typeface="Lato"/>
              <a:buChar char="-"/>
            </a:pPr>
            <a:r>
              <a:rPr lang="en" sz="1600">
                <a:latin typeface="Lato"/>
                <a:ea typeface="Lato"/>
                <a:cs typeface="Lato"/>
                <a:sym typeface="Lato"/>
              </a:rPr>
              <a:t>All CA schools </a:t>
            </a:r>
            <a:endParaRPr sz="1600">
              <a:latin typeface="Lato"/>
              <a:ea typeface="Lato"/>
              <a:cs typeface="Lato"/>
              <a:sym typeface="Lato"/>
            </a:endParaRPr>
          </a:p>
          <a:p>
            <a:pPr indent="-330200" lvl="1" marL="914400" rtl="0" algn="l">
              <a:lnSpc>
                <a:spcPct val="150000"/>
              </a:lnSpc>
              <a:spcBef>
                <a:spcPts val="0"/>
              </a:spcBef>
              <a:spcAft>
                <a:spcPts val="0"/>
              </a:spcAft>
              <a:buSzPts val="1600"/>
              <a:buFont typeface="Lato"/>
              <a:buChar char="-"/>
            </a:pPr>
            <a:r>
              <a:rPr lang="en" sz="1600">
                <a:latin typeface="Lato"/>
                <a:ea typeface="Lato"/>
                <a:cs typeface="Lato"/>
                <a:sym typeface="Lato"/>
              </a:rPr>
              <a:t>Similarly ranked colleges</a:t>
            </a:r>
            <a:endParaRPr sz="1600">
              <a:latin typeface="Lato"/>
              <a:ea typeface="Lato"/>
              <a:cs typeface="Lato"/>
              <a:sym typeface="Lato"/>
            </a:endParaRPr>
          </a:p>
          <a:p>
            <a:pPr indent="-330200" lvl="1" marL="914400" rtl="0" algn="l">
              <a:lnSpc>
                <a:spcPct val="150000"/>
              </a:lnSpc>
              <a:spcBef>
                <a:spcPts val="0"/>
              </a:spcBef>
              <a:spcAft>
                <a:spcPts val="0"/>
              </a:spcAft>
              <a:buSzPts val="1600"/>
              <a:buFont typeface="Lato"/>
              <a:buChar char="-"/>
            </a:pPr>
            <a:r>
              <a:rPr lang="en" sz="1600">
                <a:latin typeface="Lato"/>
                <a:ea typeface="Lato"/>
                <a:cs typeface="Lato"/>
                <a:sym typeface="Lato"/>
              </a:rPr>
              <a:t>National Averages</a:t>
            </a:r>
            <a:endParaRPr sz="1600">
              <a:latin typeface="Lato"/>
              <a:ea typeface="Lato"/>
              <a:cs typeface="Lato"/>
              <a:sym typeface="Lato"/>
            </a:endParaRPr>
          </a:p>
        </p:txBody>
      </p:sp>
      <p:cxnSp>
        <p:nvCxnSpPr>
          <p:cNvPr id="373" name="Google Shape;373;p54"/>
          <p:cNvCxnSpPr/>
          <p:nvPr/>
        </p:nvCxnSpPr>
        <p:spPr>
          <a:xfrm rot="10800000">
            <a:off x="283345" y="1152475"/>
            <a:ext cx="8577300" cy="0"/>
          </a:xfrm>
          <a:prstGeom prst="straightConnector1">
            <a:avLst/>
          </a:prstGeom>
          <a:noFill/>
          <a:ln cap="flat" cmpd="sng" w="9525">
            <a:solidFill>
              <a:schemeClr val="lt1"/>
            </a:solidFill>
            <a:prstDash val="solid"/>
            <a:round/>
            <a:headEnd len="med" w="med" type="none"/>
            <a:tailEnd len="med" w="med" type="none"/>
          </a:ln>
        </p:spPr>
      </p:cxnSp>
      <p:cxnSp>
        <p:nvCxnSpPr>
          <p:cNvPr id="374" name="Google Shape;374;p54"/>
          <p:cNvCxnSpPr/>
          <p:nvPr/>
        </p:nvCxnSpPr>
        <p:spPr>
          <a:xfrm rot="10800000">
            <a:off x="254995" y="1023600"/>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sp>
        <p:nvSpPr>
          <p:cNvPr id="379" name="Google Shape;379;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Playfair Display"/>
                <a:ea typeface="Playfair Display"/>
                <a:cs typeface="Playfair Display"/>
                <a:sym typeface="Playfair Display"/>
              </a:rPr>
              <a:t>Variables</a:t>
            </a:r>
            <a:endParaRPr>
              <a:latin typeface="Playfair Display"/>
              <a:ea typeface="Playfair Display"/>
              <a:cs typeface="Playfair Display"/>
              <a:sym typeface="Playfair Display"/>
            </a:endParaRPr>
          </a:p>
        </p:txBody>
      </p:sp>
      <p:sp>
        <p:nvSpPr>
          <p:cNvPr id="380" name="Google Shape;380;p5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Institution Names and ID’s</a:t>
            </a:r>
            <a:endParaRPr>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CIP codes and descriptions</a:t>
            </a:r>
            <a:endParaRPr>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Median Earnings (1yr and 5yr)</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Program-Specific</a:t>
            </a:r>
            <a:endParaRPr>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Debt After Graduation</a:t>
            </a:r>
            <a:endParaRPr>
              <a:latin typeface="Lato"/>
              <a:ea typeface="Lato"/>
              <a:cs typeface="Lato"/>
              <a:sym typeface="Lato"/>
            </a:endParaRPr>
          </a:p>
          <a:p>
            <a:pPr indent="-342900" lvl="0" marL="457200" rtl="0" algn="l">
              <a:lnSpc>
                <a:spcPct val="150000"/>
              </a:lnSpc>
              <a:spcBef>
                <a:spcPts val="0"/>
              </a:spcBef>
              <a:spcAft>
                <a:spcPts val="0"/>
              </a:spcAft>
              <a:buSzPts val="1800"/>
              <a:buFont typeface="Lato"/>
              <a:buChar char="-"/>
            </a:pPr>
            <a:r>
              <a:rPr lang="en">
                <a:latin typeface="Lato"/>
                <a:ea typeface="Lato"/>
                <a:cs typeface="Lato"/>
                <a:sym typeface="Lato"/>
              </a:rPr>
              <a:t>Cohort Size per program</a:t>
            </a:r>
            <a:endParaRPr>
              <a:latin typeface="Lato"/>
              <a:ea typeface="Lato"/>
              <a:cs typeface="Lato"/>
              <a:sym typeface="Lato"/>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t/>
            </a:r>
            <a:endParaRPr/>
          </a:p>
        </p:txBody>
      </p:sp>
      <p:sp>
        <p:nvSpPr>
          <p:cNvPr id="381" name="Google Shape;381;p55"/>
          <p:cNvSpPr txBox="1"/>
          <p:nvPr/>
        </p:nvSpPr>
        <p:spPr>
          <a:xfrm>
            <a:off x="4849275" y="1152475"/>
            <a:ext cx="4200600" cy="31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Lato"/>
                <a:ea typeface="Lato"/>
                <a:cs typeface="Lato"/>
                <a:sym typeface="Lato"/>
              </a:rPr>
              <a:t>- Institution Data includes longer term outcomes </a:t>
            </a:r>
            <a:endParaRPr sz="1800">
              <a:solidFill>
                <a:schemeClr val="dk2"/>
              </a:solidFill>
              <a:latin typeface="Lato"/>
              <a:ea typeface="Lato"/>
              <a:cs typeface="Lato"/>
              <a:sym typeface="Lato"/>
            </a:endParaRPr>
          </a:p>
          <a:p>
            <a:pPr indent="0" lvl="0" marL="0" rtl="0" algn="l">
              <a:lnSpc>
                <a:spcPct val="150000"/>
              </a:lnSpc>
              <a:spcBef>
                <a:spcPts val="1200"/>
              </a:spcBef>
              <a:spcAft>
                <a:spcPts val="0"/>
              </a:spcAft>
              <a:buNone/>
            </a:pPr>
            <a:r>
              <a:rPr lang="en" sz="1800">
                <a:solidFill>
                  <a:schemeClr val="dk2"/>
                </a:solidFill>
                <a:latin typeface="Lato"/>
                <a:ea typeface="Lato"/>
                <a:cs typeface="Lato"/>
                <a:sym typeface="Lato"/>
              </a:rPr>
              <a:t>- Program-specific data focuses on short term</a:t>
            </a:r>
            <a:endParaRPr sz="1800">
              <a:solidFill>
                <a:schemeClr val="dk2"/>
              </a:solidFill>
              <a:latin typeface="Lato"/>
              <a:ea typeface="Lato"/>
              <a:cs typeface="Lato"/>
              <a:sym typeface="Lato"/>
            </a:endParaRPr>
          </a:p>
          <a:p>
            <a:pPr indent="0" lvl="0" marL="0" rtl="0" algn="l">
              <a:spcBef>
                <a:spcPts val="1200"/>
              </a:spcBef>
              <a:spcAft>
                <a:spcPts val="0"/>
              </a:spcAft>
              <a:buNone/>
            </a:pPr>
            <a:r>
              <a:t/>
            </a:r>
            <a:endParaRPr sz="1800">
              <a:solidFill>
                <a:schemeClr val="dk2"/>
              </a:solidFill>
            </a:endParaRPr>
          </a:p>
        </p:txBody>
      </p:sp>
      <p:cxnSp>
        <p:nvCxnSpPr>
          <p:cNvPr id="382" name="Google Shape;382;p55"/>
          <p:cNvCxnSpPr/>
          <p:nvPr/>
        </p:nvCxnSpPr>
        <p:spPr>
          <a:xfrm rot="10800000">
            <a:off x="202845" y="1152475"/>
            <a:ext cx="85773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56" title="topandbottom10.png"/>
          <p:cNvPicPr preferRelativeResize="0"/>
          <p:nvPr/>
        </p:nvPicPr>
        <p:blipFill>
          <a:blip r:embed="rId3">
            <a:alphaModFix/>
          </a:blip>
          <a:stretch>
            <a:fillRect/>
          </a:stretch>
        </p:blipFill>
        <p:spPr>
          <a:xfrm>
            <a:off x="0" y="0"/>
            <a:ext cx="9144003"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pic>
        <p:nvPicPr>
          <p:cNvPr id="392" name="Google Shape;392;p57" title="ucla_earnings_1yr_5yr_by_major.png"/>
          <p:cNvPicPr preferRelativeResize="0"/>
          <p:nvPr/>
        </p:nvPicPr>
        <p:blipFill>
          <a:blip r:embed="rId4">
            <a:alphaModFix/>
          </a:blip>
          <a:stretch>
            <a:fillRect/>
          </a:stretch>
        </p:blipFill>
        <p:spPr>
          <a:xfrm>
            <a:off x="0" y="0"/>
            <a:ext cx="9144008" cy="5143500"/>
          </a:xfrm>
          <a:prstGeom prst="rect">
            <a:avLst/>
          </a:prstGeom>
          <a:noFill/>
          <a:ln>
            <a:noFill/>
          </a:ln>
        </p:spPr>
      </p:pic>
      <p:pic>
        <p:nvPicPr>
          <p:cNvPr id="393" name="Google Shape;393;p57" title="Screenshot 2025-06-08 at 9.16.40 PM.png"/>
          <p:cNvPicPr preferRelativeResize="0"/>
          <p:nvPr/>
        </p:nvPicPr>
        <p:blipFill>
          <a:blip r:embed="rId5">
            <a:alphaModFix/>
          </a:blip>
          <a:stretch>
            <a:fillRect/>
          </a:stretch>
        </p:blipFill>
        <p:spPr>
          <a:xfrm>
            <a:off x="6173425" y="2164450"/>
            <a:ext cx="2741425" cy="771400"/>
          </a:xfrm>
          <a:prstGeom prst="rect">
            <a:avLst/>
          </a:prstGeom>
          <a:noFill/>
          <a:ln>
            <a:noFill/>
          </a:ln>
        </p:spPr>
      </p:pic>
      <p:sp>
        <p:nvSpPr>
          <p:cNvPr id="394" name="Google Shape;394;p57"/>
          <p:cNvSpPr txBox="1"/>
          <p:nvPr/>
        </p:nvSpPr>
        <p:spPr>
          <a:xfrm>
            <a:off x="6100075" y="2119600"/>
            <a:ext cx="2926500" cy="19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Lato"/>
                <a:ea typeface="Lato"/>
                <a:cs typeface="Lato"/>
                <a:sym typeface="Lato"/>
              </a:rPr>
              <a:t>Majors with the most growth in median earnings from 1 year to 5 years after graduation</a:t>
            </a:r>
            <a:endParaRPr sz="1500">
              <a:solidFill>
                <a:schemeClr val="dk2"/>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8" title="ucla_debt_vs_earnings.png"/>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400" name="Google Shape;400;p58" title="Screenshot 2025-06-08 at 9.16.40 PM.png"/>
          <p:cNvPicPr preferRelativeResize="0"/>
          <p:nvPr/>
        </p:nvPicPr>
        <p:blipFill>
          <a:blip r:embed="rId4">
            <a:alphaModFix/>
          </a:blip>
          <a:stretch>
            <a:fillRect/>
          </a:stretch>
        </p:blipFill>
        <p:spPr>
          <a:xfrm>
            <a:off x="1153425" y="770025"/>
            <a:ext cx="2741425" cy="2023425"/>
          </a:xfrm>
          <a:prstGeom prst="rect">
            <a:avLst/>
          </a:prstGeom>
          <a:noFill/>
          <a:ln>
            <a:noFill/>
          </a:ln>
        </p:spPr>
      </p:pic>
      <p:sp>
        <p:nvSpPr>
          <p:cNvPr id="401" name="Google Shape;401;p58"/>
          <p:cNvSpPr txBox="1"/>
          <p:nvPr/>
        </p:nvSpPr>
        <p:spPr>
          <a:xfrm>
            <a:off x="1060900" y="854550"/>
            <a:ext cx="2926500" cy="17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Lato"/>
                <a:ea typeface="Lato"/>
                <a:cs typeface="Lato"/>
                <a:sym typeface="Lato"/>
              </a:rPr>
              <a:t>Plot of Median Debt at graduation vs. median earnings 1 year after graduation</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Top right point is Computer science, bottom right is Theater arts</a:t>
            </a:r>
            <a:endParaRPr sz="1300">
              <a:solidFill>
                <a:schemeClr val="dk2"/>
              </a:solidFill>
              <a:latin typeface="Lato"/>
              <a:ea typeface="Lato"/>
              <a:cs typeface="Lato"/>
              <a:sym typeface="Lato"/>
            </a:endParaRPr>
          </a:p>
          <a:p>
            <a:pPr indent="-311150" lvl="0" marL="457200" rtl="0" algn="l">
              <a:spcBef>
                <a:spcPts val="0"/>
              </a:spcBef>
              <a:spcAft>
                <a:spcPts val="0"/>
              </a:spcAft>
              <a:buClr>
                <a:schemeClr val="dk2"/>
              </a:buClr>
              <a:buSzPts val="1300"/>
              <a:buFont typeface="Lato"/>
              <a:buChar char="-"/>
            </a:pPr>
            <a:r>
              <a:rPr lang="en" sz="1300">
                <a:solidFill>
                  <a:schemeClr val="dk2"/>
                </a:solidFill>
                <a:latin typeface="Lato"/>
                <a:ea typeface="Lato"/>
                <a:cs typeface="Lato"/>
                <a:sym typeface="Lato"/>
              </a:rPr>
              <a:t>See linked dashboard for full labeling</a:t>
            </a:r>
            <a:endParaRPr sz="1300">
              <a:solidFill>
                <a:schemeClr val="dk2"/>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